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512" r:id="rId2"/>
    <p:sldId id="540" r:id="rId3"/>
    <p:sldId id="541" r:id="rId4"/>
    <p:sldId id="539" r:id="rId5"/>
    <p:sldId id="542" r:id="rId6"/>
    <p:sldId id="568" r:id="rId7"/>
    <p:sldId id="569" r:id="rId8"/>
    <p:sldId id="570" r:id="rId9"/>
    <p:sldId id="571" r:id="rId10"/>
    <p:sldId id="547" r:id="rId11"/>
    <p:sldId id="543" r:id="rId12"/>
    <p:sldId id="544" r:id="rId13"/>
    <p:sldId id="545" r:id="rId14"/>
    <p:sldId id="546" r:id="rId15"/>
    <p:sldId id="536" r:id="rId16"/>
    <p:sldId id="572" r:id="rId17"/>
    <p:sldId id="548" r:id="rId18"/>
    <p:sldId id="550" r:id="rId19"/>
    <p:sldId id="561" r:id="rId20"/>
    <p:sldId id="562" r:id="rId21"/>
    <p:sldId id="563" r:id="rId22"/>
    <p:sldId id="580" r:id="rId23"/>
    <p:sldId id="579" r:id="rId24"/>
    <p:sldId id="581" r:id="rId25"/>
    <p:sldId id="549" r:id="rId26"/>
    <p:sldId id="551" r:id="rId27"/>
    <p:sldId id="565" r:id="rId28"/>
    <p:sldId id="566" r:id="rId29"/>
    <p:sldId id="567" r:id="rId30"/>
    <p:sldId id="573" r:id="rId31"/>
    <p:sldId id="564" r:id="rId32"/>
    <p:sldId id="577" r:id="rId33"/>
    <p:sldId id="578" r:id="rId34"/>
    <p:sldId id="538" r:id="rId35"/>
    <p:sldId id="552" r:id="rId36"/>
    <p:sldId id="553" r:id="rId37"/>
    <p:sldId id="554" r:id="rId38"/>
    <p:sldId id="537" r:id="rId39"/>
    <p:sldId id="555" r:id="rId40"/>
    <p:sldId id="556" r:id="rId41"/>
    <p:sldId id="557" r:id="rId42"/>
    <p:sldId id="533" r:id="rId43"/>
    <p:sldId id="535" r:id="rId44"/>
    <p:sldId id="532" r:id="rId45"/>
    <p:sldId id="575" r:id="rId46"/>
    <p:sldId id="576" r:id="rId47"/>
    <p:sldId id="574" r:id="rId48"/>
    <p:sldId id="558" r:id="rId49"/>
    <p:sldId id="559" r:id="rId50"/>
    <p:sldId id="525" r:id="rId51"/>
    <p:sldId id="560"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702" y="-5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54951E-6A87-4088-86B8-B2CC1290599E}" type="datetimeFigureOut">
              <a:rPr lang="en-US" smtClean="0"/>
              <a:t>6/18/2018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B889F6-5897-4F1A-A210-ED09A8A8095D}"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like most people with Cars accidents happen.  My son’s Honda Accord had the bumper  hang off. We got an estimate and it was over 4k for him to replace it. Being a Poor college student and always  on the internet  he and my husband found a YouTube  video that showed step by Step how to replace the bumper on his car. Wow that did not look to hard. They follow the link on the YouTube video ordered the Bumper for ~400.00. Then my Son was able to replace the bumper with an iPad to watch the steps.   </a:t>
            </a:r>
          </a:p>
        </p:txBody>
      </p:sp>
      <p:sp>
        <p:nvSpPr>
          <p:cNvPr id="4" name="Slide Number Placeholder 3"/>
          <p:cNvSpPr>
            <a:spLocks noGrp="1"/>
          </p:cNvSpPr>
          <p:nvPr>
            <p:ph type="sldNum" sz="quarter" idx="10"/>
          </p:nvPr>
        </p:nvSpPr>
        <p:spPr/>
        <p:txBody>
          <a:bodyPr/>
          <a:lstStyle/>
          <a:p>
            <a:fld id="{F9B889F6-5897-4F1A-A210-ED09A8A8095D}" type="slidenum">
              <a:rPr lang="en-US" smtClean="0"/>
              <a:t>2</a:t>
            </a:fld>
            <a:endParaRPr lang="en-US"/>
          </a:p>
        </p:txBody>
      </p:sp>
    </p:spTree>
    <p:extLst>
      <p:ext uri="{BB962C8B-B14F-4D97-AF65-F5344CB8AC3E}">
        <p14:creationId xmlns:p14="http://schemas.microsoft.com/office/powerpoint/2010/main" val="58252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a phone or know someone that does and the webcams and Video Camera are in a large number of homes already.</a:t>
            </a:r>
          </a:p>
        </p:txBody>
      </p:sp>
      <p:sp>
        <p:nvSpPr>
          <p:cNvPr id="4" name="Slide Number Placeholder 3"/>
          <p:cNvSpPr>
            <a:spLocks noGrp="1"/>
          </p:cNvSpPr>
          <p:nvPr>
            <p:ph type="sldNum" sz="quarter" idx="10"/>
          </p:nvPr>
        </p:nvSpPr>
        <p:spPr/>
        <p:txBody>
          <a:bodyPr/>
          <a:lstStyle/>
          <a:p>
            <a:fld id="{F9B889F6-5897-4F1A-A210-ED09A8A8095D}" type="slidenum">
              <a:rPr lang="en-US" smtClean="0"/>
              <a:t>6</a:t>
            </a:fld>
            <a:endParaRPr lang="en-US"/>
          </a:p>
        </p:txBody>
      </p:sp>
    </p:spTree>
    <p:extLst>
      <p:ext uri="{BB962C8B-B14F-4D97-AF65-F5344CB8AC3E}">
        <p14:creationId xmlns:p14="http://schemas.microsoft.com/office/powerpoint/2010/main" val="57112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number is growing exponentially   2020 predictions around 3-5 billion </a:t>
            </a:r>
          </a:p>
        </p:txBody>
      </p:sp>
      <p:sp>
        <p:nvSpPr>
          <p:cNvPr id="4" name="Slide Number Placeholder 3"/>
          <p:cNvSpPr>
            <a:spLocks noGrp="1"/>
          </p:cNvSpPr>
          <p:nvPr>
            <p:ph type="sldNum" sz="quarter" idx="10"/>
          </p:nvPr>
        </p:nvSpPr>
        <p:spPr/>
        <p:txBody>
          <a:bodyPr/>
          <a:lstStyle/>
          <a:p>
            <a:fld id="{F9B889F6-5897-4F1A-A210-ED09A8A8095D}" type="slidenum">
              <a:rPr lang="en-US" smtClean="0"/>
              <a:t>7</a:t>
            </a:fld>
            <a:endParaRPr lang="en-US"/>
          </a:p>
        </p:txBody>
      </p:sp>
    </p:spTree>
    <p:extLst>
      <p:ext uri="{BB962C8B-B14F-4D97-AF65-F5344CB8AC3E}">
        <p14:creationId xmlns:p14="http://schemas.microsoft.com/office/powerpoint/2010/main" val="418487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Catch Title to the Thumbnail, in your video file name, in the description of the video, and add a great description with links and  other information talked about in the video. </a:t>
            </a:r>
          </a:p>
        </p:txBody>
      </p:sp>
      <p:sp>
        <p:nvSpPr>
          <p:cNvPr id="4" name="Slide Number Placeholder 3"/>
          <p:cNvSpPr>
            <a:spLocks noGrp="1"/>
          </p:cNvSpPr>
          <p:nvPr>
            <p:ph type="sldNum" sz="quarter" idx="10"/>
          </p:nvPr>
        </p:nvSpPr>
        <p:spPr/>
        <p:txBody>
          <a:bodyPr/>
          <a:lstStyle/>
          <a:p>
            <a:fld id="{F9B889F6-5897-4F1A-A210-ED09A8A8095D}" type="slidenum">
              <a:rPr lang="en-US" smtClean="0"/>
              <a:t>30</a:t>
            </a:fld>
            <a:endParaRPr lang="en-US"/>
          </a:p>
        </p:txBody>
      </p:sp>
    </p:spTree>
    <p:extLst>
      <p:ext uri="{BB962C8B-B14F-4D97-AF65-F5344CB8AC3E}">
        <p14:creationId xmlns:p14="http://schemas.microsoft.com/office/powerpoint/2010/main" val="381024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B889F6-5897-4F1A-A210-ED09A8A8095D}" type="slidenum">
              <a:rPr lang="en-US" smtClean="0"/>
              <a:t>38</a:t>
            </a:fld>
            <a:endParaRPr lang="en-US"/>
          </a:p>
        </p:txBody>
      </p:sp>
    </p:spTree>
    <p:extLst>
      <p:ext uri="{BB962C8B-B14F-4D97-AF65-F5344CB8AC3E}">
        <p14:creationId xmlns:p14="http://schemas.microsoft.com/office/powerpoint/2010/main" val="64087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B889F6-5897-4F1A-A210-ED09A8A8095D}" type="slidenum">
              <a:rPr lang="en-US" smtClean="0"/>
              <a:t>47</a:t>
            </a:fld>
            <a:endParaRPr lang="en-US"/>
          </a:p>
        </p:txBody>
      </p:sp>
    </p:spTree>
    <p:extLst>
      <p:ext uri="{BB962C8B-B14F-4D97-AF65-F5344CB8AC3E}">
        <p14:creationId xmlns:p14="http://schemas.microsoft.com/office/powerpoint/2010/main" val="2797432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796F7157-230E-4C00-87C5-7D5F3F0BA758}" type="datetimeFigureOut">
              <a:rPr lang="en-US" smtClean="0"/>
              <a:t>6/18/2018</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3559848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1548070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71414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08842D0A-2CE1-4F85-BAB2-40BDBC63A1DE}" type="slidenum">
              <a:rPr lang="en-US" smtClean="0"/>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2363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417888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6F7157-230E-4C00-87C5-7D5F3F0BA758}" type="datetimeFigureOut">
              <a:rPr lang="en-US" smtClean="0"/>
              <a:t>6/18/2018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3860337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6F7157-230E-4C00-87C5-7D5F3F0BA758}" type="datetimeFigureOut">
              <a:rPr lang="en-US" smtClean="0"/>
              <a:t>6/18/2018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404549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F7157-230E-4C00-87C5-7D5F3F0BA758}"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634912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796F7157-230E-4C00-87C5-7D5F3F0BA758}" type="datetimeFigureOut">
              <a:rPr lang="en-US" smtClean="0"/>
              <a:t>6/18/2018</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979059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F7157-230E-4C00-87C5-7D5F3F0BA758}"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295978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796F7157-230E-4C00-87C5-7D5F3F0BA758}" type="datetimeFigureOut">
              <a:rPr lang="en-US" smtClean="0"/>
              <a:t>6/18/2018</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120621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51998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6F7157-230E-4C00-87C5-7D5F3F0BA758}" type="datetimeFigureOut">
              <a:rPr lang="en-US" smtClean="0"/>
              <a:t>6/18/2018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259684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6F7157-230E-4C00-87C5-7D5F3F0BA758}" type="datetimeFigureOut">
              <a:rPr lang="en-US" smtClean="0"/>
              <a:t>6/18/2018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416063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F7157-230E-4C00-87C5-7D5F3F0BA758}" type="datetimeFigureOut">
              <a:rPr lang="en-US" smtClean="0"/>
              <a:t>6/18/2018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2805625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37984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6F7157-230E-4C00-87C5-7D5F3F0BA758}"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842D0A-2CE1-4F85-BAB2-40BDBC63A1DE}" type="slidenum">
              <a:rPr lang="en-US" smtClean="0"/>
              <a:t>‹#›</a:t>
            </a:fld>
            <a:endParaRPr lang="en-US"/>
          </a:p>
        </p:txBody>
      </p:sp>
    </p:spTree>
    <p:extLst>
      <p:ext uri="{BB962C8B-B14F-4D97-AF65-F5344CB8AC3E}">
        <p14:creationId xmlns:p14="http://schemas.microsoft.com/office/powerpoint/2010/main" val="112603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96F7157-230E-4C00-87C5-7D5F3F0BA758}" type="datetimeFigureOut">
              <a:rPr lang="en-US" smtClean="0"/>
              <a:t>6/18/2018</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842D0A-2CE1-4F85-BAB2-40BDBC63A1DE}" type="slidenum">
              <a:rPr lang="en-US" smtClean="0"/>
              <a:t>‹#›</a:t>
            </a:fld>
            <a:endParaRPr lang="en-US"/>
          </a:p>
        </p:txBody>
      </p:sp>
    </p:spTree>
    <p:extLst>
      <p:ext uri="{BB962C8B-B14F-4D97-AF65-F5344CB8AC3E}">
        <p14:creationId xmlns:p14="http://schemas.microsoft.com/office/powerpoint/2010/main" val="183685186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mailto:MaryW@MWforDesigns.com" TargetMode="External"/><Relationship Id="rId4" Type="http://schemas.openxmlformats.org/officeDocument/2006/relationships/hyperlink" Target="mailto:mwhite32@jccc.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lickr.com/photos/bc-burnslibrary/6766005689/"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mechanics.stackexchange.com/questions/4064/how-can-i-fix-my-bumper-dent" TargetMode="External"/><Relationship Id="rId5" Type="http://schemas.openxmlformats.org/officeDocument/2006/relationships/image" Target="../media/image7.jpeg"/><Relationship Id="rId4" Type="http://schemas.openxmlformats.org/officeDocument/2006/relationships/hyperlink" Target="http://creativity103.com/collections/Vortex/slides/spinning_motion.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hyperlink" Target="http://gadgetsgirls.com/2012/07/windows-8-no-tendra-soporte-para-gadgets-de-escritorio/" TargetMode="External"/><Relationship Id="rId13"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2.svg"/><Relationship Id="rId10" Type="http://schemas.openxmlformats.org/officeDocument/2006/relationships/hyperlink" Target="https://commons.wikimedia.org/wiki/File%3ALinkedin_Shiny_Icon.svg" TargetMode="External"/><Relationship Id="rId4" Type="http://schemas.openxmlformats.org/officeDocument/2006/relationships/image" Target="../media/image30.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austineguia.deviantart.com/art/austineguia-Adobe-CC-2016-580116931" TargetMode="External"/><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hyperlink" Target="https://librewiki.net/wiki/PIXLR" TargetMode="Externa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de.wikipedia.org/wiki/Datei:Starbucks_logo_1987.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6.wmf"/></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hyperlink" Target="http://www.billboard.com/articles/columns/latin/7767826/luis-fonsis-despacito-daddy-yankee-youtube-1-billion-views" TargetMode="External"/><Relationship Id="rId3" Type="http://schemas.openxmlformats.org/officeDocument/2006/relationships/hyperlink" Target="http://www.statisticbrain.com/youtube-statistics/" TargetMode="External"/><Relationship Id="rId7" Type="http://schemas.openxmlformats.org/officeDocument/2006/relationships/hyperlink" Target="https://www.youtube.com/watch?v=Z6JdxaDDzb8" TargetMode="External"/><Relationship Id="rId2" Type="http://schemas.openxmlformats.org/officeDocument/2006/relationships/hyperlink" Target="http://www.pulsemarketing.net/video-marketing/major-announcement-from-the-worlds-second-largest-search-engine-youtube/" TargetMode="External"/><Relationship Id="rId1" Type="http://schemas.openxmlformats.org/officeDocument/2006/relationships/slideLayout" Target="../slideLayouts/slideLayout5.xml"/><Relationship Id="rId6" Type="http://schemas.openxmlformats.org/officeDocument/2006/relationships/hyperlink" Target="https://www.youtube.com/yt/press/statistics.html" TargetMode="External"/><Relationship Id="rId11" Type="http://schemas.openxmlformats.org/officeDocument/2006/relationships/hyperlink" Target="https://www.thinkwithgoogle.com/infographics/video-trends-where-audience-watching.html" TargetMode="External"/><Relationship Id="rId5" Type="http://schemas.openxmlformats.org/officeDocument/2006/relationships/hyperlink" Target="http://vope.net/27-mind-blowing-youtube-facts-figures-and-statistics-backed-by-data/" TargetMode="External"/><Relationship Id="rId10" Type="http://schemas.openxmlformats.org/officeDocument/2006/relationships/hyperlink" Target="https://www.thinkwithgoogle.com/articles/think-gaming-content-is-niche-think-again.html?utm_content=bufferf3ff0&amp;utm_medium=social&amp;utm_source=twitter.com&amp;utm_campaign=buffer" TargetMode="External"/><Relationship Id="rId4" Type="http://schemas.openxmlformats.org/officeDocument/2006/relationships/hyperlink" Target="https://youtube.googleblog.com/2017/02/you-know-whats-cool-billion-hours.html" TargetMode="External"/><Relationship Id="rId9" Type="http://schemas.openxmlformats.org/officeDocument/2006/relationships/hyperlink" Target="https://www.youtube.com/watch?v=jjd-BeTX6U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YouTube#Localization" TargetMode="External"/><Relationship Id="rId2" Type="http://schemas.openxmlformats.org/officeDocument/2006/relationships/hyperlink" Target="https://www.thinkwithgoogle.com/infographics/video-trends-where-audience-watching.html" TargetMode="External"/><Relationship Id="rId1" Type="http://schemas.openxmlformats.org/officeDocument/2006/relationships/slideLayout" Target="../slideLayouts/slideLayout5.xml"/><Relationship Id="rId5" Type="http://schemas.openxmlformats.org/officeDocument/2006/relationships/hyperlink" Target="https://www.forbes.com/pictures/5a275d6931358e286471a7e8/1-daniel-middleton-dantdm/#62630a9343e4" TargetMode="External"/><Relationship Id="rId4" Type="http://schemas.openxmlformats.org/officeDocument/2006/relationships/hyperlink" Target="https://www.youtube.com/intl/en-GB/yt/about/pres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tinyurl.com/ybowqxpd" TargetMode="External"/><Relationship Id="rId2" Type="http://schemas.openxmlformats.org/officeDocument/2006/relationships/hyperlink" Target="https://www.slideshare.net/mwfordesigns/you-tubeampwp/mwfordesigns/you-tubeampw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mailto:MaryW@MWforDesigns.com" TargetMode="External"/><Relationship Id="rId2" Type="http://schemas.openxmlformats.org/officeDocument/2006/relationships/hyperlink" Target="mailto:mwhite32@jccc.edu"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maryw@mwfordesigns.com" TargetMode="External"/><Relationship Id="rId7" Type="http://schemas.openxmlformats.org/officeDocument/2006/relationships/image" Target="../media/image58.png"/><Relationship Id="rId2" Type="http://schemas.openxmlformats.org/officeDocument/2006/relationships/hyperlink" Target="mailto:mwhite32@jccc.edu"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hyperlink" Target="http://www.squidoo.com/online-video-communication-tool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hyperlink" Target="http://www.zuzeeko.com/2010/09/using-video-for-human-rights-advocacy.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651" y="457200"/>
            <a:ext cx="8060674" cy="2585323"/>
          </a:xfrm>
          <a:prstGeom prst="rect">
            <a:avLst/>
          </a:prstGeom>
          <a:noFill/>
        </p:spPr>
        <p:txBody>
          <a:bodyPr wrap="square" rtlCol="0" anchor="t">
            <a:spAutoFit/>
          </a:bodyPr>
          <a:lstStyle/>
          <a:p>
            <a:pPr algn="r"/>
            <a:r>
              <a:rPr lang="en-US" sz="6000" dirty="0">
                <a:cs typeface="Lucida Sans Unicode"/>
              </a:rPr>
              <a:t>YouTube</a:t>
            </a:r>
            <a:r>
              <a:rPr lang="en-US" sz="4800" dirty="0">
                <a:cs typeface="Lucida Sans Unicode"/>
              </a:rPr>
              <a:t> </a:t>
            </a:r>
            <a:br>
              <a:rPr lang="en-US" sz="4800" dirty="0">
                <a:cs typeface="Lucida Sans Unicode"/>
              </a:rPr>
            </a:br>
            <a:r>
              <a:rPr lang="en-US" sz="4800" dirty="0">
                <a:cs typeface="Lucida Sans Unicode"/>
              </a:rPr>
              <a:t>and</a:t>
            </a:r>
            <a:br>
              <a:rPr lang="en-US" sz="4800" dirty="0">
                <a:cs typeface="Lucida Sans Unicode"/>
              </a:rPr>
            </a:br>
            <a:r>
              <a:rPr lang="en-US" sz="4800" dirty="0">
                <a:cs typeface="Lucida Sans Unicode"/>
              </a:rPr>
              <a:t> </a:t>
            </a:r>
            <a:r>
              <a:rPr lang="en-US" sz="5400" dirty="0">
                <a:cs typeface="Lucida Sans Unicode"/>
              </a:rPr>
              <a:t>WordPress</a:t>
            </a:r>
            <a:endParaRPr lang="en-US" sz="5400" dirty="0"/>
          </a:p>
        </p:txBody>
      </p:sp>
      <p:pic>
        <p:nvPicPr>
          <p:cNvPr id="5" name="Picture 4">
            <a:extLst>
              <a:ext uri="{FF2B5EF4-FFF2-40B4-BE49-F238E27FC236}">
                <a16:creationId xmlns:a16="http://schemas.microsoft.com/office/drawing/2014/main" xmlns="" id="{2A10232E-CFC7-4533-9225-BD5F589F0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240" y="328624"/>
            <a:ext cx="3345867" cy="2361252"/>
          </a:xfrm>
          <a:prstGeom prst="rect">
            <a:avLst/>
          </a:prstGeom>
        </p:spPr>
      </p:pic>
      <p:pic>
        <p:nvPicPr>
          <p:cNvPr id="8" name="Picture 7">
            <a:extLst>
              <a:ext uri="{FF2B5EF4-FFF2-40B4-BE49-F238E27FC236}">
                <a16:creationId xmlns:a16="http://schemas.microsoft.com/office/drawing/2014/main" xmlns="" id="{C46653EA-489F-4AB1-9BD6-AD728260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660" y="3360542"/>
            <a:ext cx="3639615" cy="3607626"/>
          </a:xfrm>
          <a:prstGeom prst="rect">
            <a:avLst/>
          </a:prstGeom>
        </p:spPr>
      </p:pic>
      <p:sp>
        <p:nvSpPr>
          <p:cNvPr id="15" name="Subtitle 14">
            <a:extLst>
              <a:ext uri="{FF2B5EF4-FFF2-40B4-BE49-F238E27FC236}">
                <a16:creationId xmlns:a16="http://schemas.microsoft.com/office/drawing/2014/main" xmlns="" id="{ED0EA295-3CEE-4B96-94CD-393C03470D8F}"/>
              </a:ext>
            </a:extLst>
          </p:cNvPr>
          <p:cNvSpPr>
            <a:spLocks noGrp="1"/>
          </p:cNvSpPr>
          <p:nvPr>
            <p:ph type="subTitle" idx="1"/>
          </p:nvPr>
        </p:nvSpPr>
        <p:spPr>
          <a:xfrm>
            <a:off x="1101687" y="4347421"/>
            <a:ext cx="7315200" cy="685800"/>
          </a:xfrm>
        </p:spPr>
        <p:txBody>
          <a:bodyPr>
            <a:normAutofit/>
          </a:bodyPr>
          <a:lstStyle/>
          <a:p>
            <a:r>
              <a:rPr lang="en-US" sz="2800" b="1" dirty="0"/>
              <a:t>Mary White</a:t>
            </a:r>
          </a:p>
        </p:txBody>
      </p:sp>
      <p:sp>
        <p:nvSpPr>
          <p:cNvPr id="6" name="Content Placeholder 1">
            <a:extLst>
              <a:ext uri="{FF2B5EF4-FFF2-40B4-BE49-F238E27FC236}">
                <a16:creationId xmlns:a16="http://schemas.microsoft.com/office/drawing/2014/main" xmlns="" id="{8240735D-F200-405F-A2E1-A0A6A84F42F3}"/>
              </a:ext>
            </a:extLst>
          </p:cNvPr>
          <p:cNvSpPr txBox="1">
            <a:spLocks/>
          </p:cNvSpPr>
          <p:nvPr/>
        </p:nvSpPr>
        <p:spPr>
          <a:xfrm>
            <a:off x="1027416" y="4715202"/>
            <a:ext cx="6075382" cy="334122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09728"/>
            <a:r>
              <a:rPr lang="en-US" dirty="0">
                <a:hlinkClick r:id="rId4"/>
              </a:rPr>
              <a:t>mwhite32@jccc.edu</a:t>
            </a:r>
            <a:endParaRPr lang="en-US" dirty="0"/>
          </a:p>
          <a:p>
            <a:pPr marL="109728"/>
            <a:r>
              <a:rPr lang="en-US" dirty="0">
                <a:hlinkClick r:id="rId5"/>
              </a:rPr>
              <a:t>MaryW@MWforDesigns.com</a:t>
            </a:r>
            <a:endParaRPr lang="en-US" dirty="0"/>
          </a:p>
          <a:p>
            <a:pPr marL="109728" algn="r"/>
            <a:endParaRPr lang="en-US" sz="4800" b="1" dirty="0"/>
          </a:p>
        </p:txBody>
      </p:sp>
      <p:pic>
        <p:nvPicPr>
          <p:cNvPr id="7" name="Picture 6">
            <a:extLst>
              <a:ext uri="{FF2B5EF4-FFF2-40B4-BE49-F238E27FC236}">
                <a16:creationId xmlns:a16="http://schemas.microsoft.com/office/drawing/2014/main" xmlns="" id="{C8F77D86-1106-4F58-9588-7F922B50A860}"/>
              </a:ext>
            </a:extLst>
          </p:cNvPr>
          <p:cNvPicPr>
            <a:picLocks noChangeAspect="1"/>
          </p:cNvPicPr>
          <p:nvPr/>
        </p:nvPicPr>
        <p:blipFill>
          <a:blip r:embed="rId6"/>
          <a:stretch>
            <a:fillRect/>
          </a:stretch>
        </p:blipFill>
        <p:spPr>
          <a:xfrm rot="489055" flipH="1">
            <a:off x="2416001" y="2804332"/>
            <a:ext cx="2202061" cy="2149063"/>
          </a:xfrm>
          <a:prstGeom prst="rect">
            <a:avLst/>
          </a:prstGeom>
        </p:spPr>
      </p:pic>
    </p:spTree>
    <p:extLst>
      <p:ext uri="{BB962C8B-B14F-4D97-AF65-F5344CB8AC3E}">
        <p14:creationId xmlns:p14="http://schemas.microsoft.com/office/powerpoint/2010/main" val="2329235287"/>
      </p:ext>
    </p:extLst>
  </p:cSld>
  <p:clrMapOvr>
    <a:masterClrMapping/>
  </p:clrMapOvr>
  <mc:AlternateContent xmlns:mc="http://schemas.openxmlformats.org/markup-compatibility/2006" xmlns:p14="http://schemas.microsoft.com/office/powerpoint/2010/main">
    <mc:Choice Requires="p14">
      <p:transition spd="slow" p14:dur="2000" advTm="53617"/>
    </mc:Choice>
    <mc:Fallback xmlns="">
      <p:transition spd="slow" advTm="5361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solidFill>
                  <a:schemeClr val="accent2">
                    <a:lumMod val="60000"/>
                    <a:lumOff val="40000"/>
                  </a:schemeClr>
                </a:solidFill>
              </a:rPr>
              <a:t>Adding Video to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2555912"/>
            <a:ext cx="7955280" cy="3707727"/>
          </a:xfrm>
        </p:spPr>
        <p:txBody>
          <a:bodyPr>
            <a:normAutofit/>
          </a:bodyPr>
          <a:lstStyle/>
          <a:p>
            <a:pPr marL="0" indent="0" algn="ctr">
              <a:buNone/>
            </a:pPr>
            <a:r>
              <a:rPr lang="en-US" sz="2800" dirty="0"/>
              <a:t/>
            </a:r>
            <a:br>
              <a:rPr lang="en-US" sz="2800" dirty="0"/>
            </a:br>
            <a:r>
              <a:rPr lang="en-US" sz="3600" dirty="0"/>
              <a:t>Four Steps</a:t>
            </a:r>
            <a:r>
              <a:rPr lang="en-US" sz="2800" dirty="0"/>
              <a:t/>
            </a:r>
            <a:br>
              <a:rPr lang="en-US" sz="2800" dirty="0"/>
            </a:br>
            <a:r>
              <a:rPr lang="en-US" sz="2800" dirty="0"/>
              <a:t>to add a Video </a:t>
            </a:r>
            <a:br>
              <a:rPr lang="en-US" sz="2800" dirty="0"/>
            </a:br>
            <a:r>
              <a:rPr lang="en-US" sz="2800" dirty="0"/>
              <a:t>to your</a:t>
            </a:r>
          </a:p>
          <a:p>
            <a:pPr marL="0" indent="0" algn="ctr">
              <a:buNone/>
            </a:pPr>
            <a:r>
              <a:rPr lang="en-US" sz="2800" dirty="0"/>
              <a:t>Page or Post</a:t>
            </a:r>
          </a:p>
        </p:txBody>
      </p:sp>
      <p:pic>
        <p:nvPicPr>
          <p:cNvPr id="5" name="Graphic 4" descr="Footprints">
            <a:extLst>
              <a:ext uri="{FF2B5EF4-FFF2-40B4-BE49-F238E27FC236}">
                <a16:creationId xmlns:a16="http://schemas.microsoft.com/office/drawing/2014/main" xmlns="" id="{FF12129D-E040-41F0-BC89-7202EB4DFF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81348" y="4683548"/>
            <a:ext cx="1163655" cy="1163655"/>
          </a:xfrm>
          <a:prstGeom prst="rect">
            <a:avLst/>
          </a:prstGeom>
        </p:spPr>
      </p:pic>
      <p:pic>
        <p:nvPicPr>
          <p:cNvPr id="6" name="Graphic 5" descr="Footprints">
            <a:extLst>
              <a:ext uri="{FF2B5EF4-FFF2-40B4-BE49-F238E27FC236}">
                <a16:creationId xmlns:a16="http://schemas.microsoft.com/office/drawing/2014/main" xmlns="" id="{AA9771CE-6855-4BB7-9C15-E2292CD6A0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437700" y="3591499"/>
            <a:ext cx="1092049" cy="1092049"/>
          </a:xfrm>
          <a:prstGeom prst="rect">
            <a:avLst/>
          </a:prstGeom>
        </p:spPr>
      </p:pic>
    </p:spTree>
    <p:extLst>
      <p:ext uri="{BB962C8B-B14F-4D97-AF65-F5344CB8AC3E}">
        <p14:creationId xmlns:p14="http://schemas.microsoft.com/office/powerpoint/2010/main" val="2015963935"/>
      </p:ext>
    </p:extLst>
  </p:cSld>
  <p:clrMapOvr>
    <a:masterClrMapping/>
  </p:clrMapOvr>
  <mc:AlternateContent xmlns:mc="http://schemas.openxmlformats.org/markup-compatibility/2006" xmlns:p14="http://schemas.microsoft.com/office/powerpoint/2010/main">
    <mc:Choice Requires="p14">
      <p:transition spd="slow" p14:dur="2000" advTm="14530"/>
    </mc:Choice>
    <mc:Fallback xmlns="">
      <p:transition spd="slow" advTm="1453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Adding Video to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r>
              <a:rPr lang="en-US" sz="2800" dirty="0"/>
              <a:t>Dashboard</a:t>
            </a:r>
          </a:p>
        </p:txBody>
      </p:sp>
      <p:pic>
        <p:nvPicPr>
          <p:cNvPr id="5" name="Picture 4">
            <a:extLst>
              <a:ext uri="{FF2B5EF4-FFF2-40B4-BE49-F238E27FC236}">
                <a16:creationId xmlns:a16="http://schemas.microsoft.com/office/drawing/2014/main" xmlns="" id="{0AACCB7A-6A84-4F16-9B80-9EB9FF1CD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57" y="3106757"/>
            <a:ext cx="15536641" cy="5203876"/>
          </a:xfrm>
          <a:prstGeom prst="rect">
            <a:avLst/>
          </a:prstGeom>
        </p:spPr>
      </p:pic>
      <p:sp>
        <p:nvSpPr>
          <p:cNvPr id="6" name="Rectangle 5">
            <a:extLst>
              <a:ext uri="{FF2B5EF4-FFF2-40B4-BE49-F238E27FC236}">
                <a16:creationId xmlns:a16="http://schemas.microsoft.com/office/drawing/2014/main" xmlns="" id="{B27B02EF-486B-4FC6-A87F-71502C8057E0}"/>
              </a:ext>
            </a:extLst>
          </p:cNvPr>
          <p:cNvSpPr/>
          <p:nvPr/>
        </p:nvSpPr>
        <p:spPr>
          <a:xfrm>
            <a:off x="835513" y="3905956"/>
            <a:ext cx="1569021" cy="32737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0786634-2782-4FC5-8951-9FA3F5FA56C1}"/>
              </a:ext>
            </a:extLst>
          </p:cNvPr>
          <p:cNvSpPr/>
          <p:nvPr/>
        </p:nvSpPr>
        <p:spPr>
          <a:xfrm>
            <a:off x="846802" y="5710387"/>
            <a:ext cx="1569021" cy="32737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141815"/>
      </p:ext>
    </p:extLst>
  </p:cSld>
  <p:clrMapOvr>
    <a:masterClrMapping/>
  </p:clrMapOvr>
  <mc:AlternateContent xmlns:mc="http://schemas.openxmlformats.org/markup-compatibility/2006" xmlns:p14="http://schemas.microsoft.com/office/powerpoint/2010/main">
    <mc:Choice Requires="p14">
      <p:transition spd="slow" p14:dur="2000" advTm="13013"/>
    </mc:Choice>
    <mc:Fallback xmlns="">
      <p:transition spd="slow" advTm="130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Adding Video to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r>
              <a:rPr lang="en-US" sz="2800" dirty="0"/>
              <a:t>Page or Post edit</a:t>
            </a:r>
          </a:p>
        </p:txBody>
      </p:sp>
      <p:pic>
        <p:nvPicPr>
          <p:cNvPr id="5" name="Picture 4">
            <a:extLst>
              <a:ext uri="{FF2B5EF4-FFF2-40B4-BE49-F238E27FC236}">
                <a16:creationId xmlns:a16="http://schemas.microsoft.com/office/drawing/2014/main" xmlns="" id="{1C4BDC1E-65CB-450C-A92A-C8E456BFC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71" y="2711263"/>
            <a:ext cx="8659258" cy="5533748"/>
          </a:xfrm>
          <a:prstGeom prst="rect">
            <a:avLst/>
          </a:prstGeom>
        </p:spPr>
      </p:pic>
      <p:sp>
        <p:nvSpPr>
          <p:cNvPr id="6" name="Rectangle 5">
            <a:extLst>
              <a:ext uri="{FF2B5EF4-FFF2-40B4-BE49-F238E27FC236}">
                <a16:creationId xmlns:a16="http://schemas.microsoft.com/office/drawing/2014/main" xmlns="" id="{D1EB121C-9E6F-40A3-937F-5EE922D7AA0C}"/>
              </a:ext>
            </a:extLst>
          </p:cNvPr>
          <p:cNvSpPr/>
          <p:nvPr/>
        </p:nvSpPr>
        <p:spPr>
          <a:xfrm>
            <a:off x="1562625" y="5753933"/>
            <a:ext cx="78887" cy="32737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903268"/>
      </p:ext>
    </p:extLst>
  </p:cSld>
  <p:clrMapOvr>
    <a:masterClrMapping/>
  </p:clrMapOvr>
  <mc:AlternateContent xmlns:mc="http://schemas.openxmlformats.org/markup-compatibility/2006" xmlns:p14="http://schemas.microsoft.com/office/powerpoint/2010/main">
    <mc:Choice Requires="p14">
      <p:transition spd="slow" p14:dur="2000" advTm="14378"/>
    </mc:Choice>
    <mc:Fallback xmlns="">
      <p:transition spd="slow" advTm="143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535610"/>
            <a:ext cx="6842026" cy="1275203"/>
          </a:xfrm>
        </p:spPr>
        <p:txBody>
          <a:bodyPr>
            <a:noAutofit/>
          </a:bodyPr>
          <a:lstStyle/>
          <a:p>
            <a:r>
              <a:rPr lang="en-US" sz="4800" cap="none" dirty="0"/>
              <a:t>Adding Video to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2057401"/>
            <a:ext cx="7955280" cy="4206239"/>
          </a:xfrm>
        </p:spPr>
        <p:txBody>
          <a:bodyPr>
            <a:normAutofit/>
          </a:bodyPr>
          <a:lstStyle/>
          <a:p>
            <a:pPr lvl="1"/>
            <a:r>
              <a:rPr lang="en-US" sz="2800" dirty="0">
                <a:solidFill>
                  <a:prstClr val="white"/>
                </a:solidFill>
              </a:rPr>
              <a:t>Copy URL from YouTube and </a:t>
            </a:r>
          </a:p>
          <a:p>
            <a:pPr lvl="1"/>
            <a:r>
              <a:rPr lang="en-US" sz="2800" dirty="0">
                <a:solidFill>
                  <a:prstClr val="white"/>
                </a:solidFill>
              </a:rPr>
              <a:t>Paste Video URL into your post </a:t>
            </a:r>
          </a:p>
          <a:p>
            <a:pPr lvl="1"/>
            <a:endParaRPr lang="en-US" sz="2800" dirty="0">
              <a:solidFill>
                <a:prstClr val="white"/>
              </a:solidFill>
            </a:endParaRPr>
          </a:p>
        </p:txBody>
      </p:sp>
      <p:grpSp>
        <p:nvGrpSpPr>
          <p:cNvPr id="11" name="Group 10">
            <a:extLst>
              <a:ext uri="{FF2B5EF4-FFF2-40B4-BE49-F238E27FC236}">
                <a16:creationId xmlns:a16="http://schemas.microsoft.com/office/drawing/2014/main" xmlns="" id="{70A2AEE9-F90C-45B8-805F-830A6807F051}"/>
              </a:ext>
            </a:extLst>
          </p:cNvPr>
          <p:cNvGrpSpPr/>
          <p:nvPr/>
        </p:nvGrpSpPr>
        <p:grpSpPr>
          <a:xfrm>
            <a:off x="162202" y="3120574"/>
            <a:ext cx="6123935" cy="4449576"/>
            <a:chOff x="188525" y="2723967"/>
            <a:chExt cx="6123935" cy="4449576"/>
          </a:xfrm>
        </p:grpSpPr>
        <p:pic>
          <p:nvPicPr>
            <p:cNvPr id="8" name="Picture 7">
              <a:extLst>
                <a:ext uri="{FF2B5EF4-FFF2-40B4-BE49-F238E27FC236}">
                  <a16:creationId xmlns:a16="http://schemas.microsoft.com/office/drawing/2014/main" xmlns="" id="{38412742-20F8-489F-A462-25FDF7E43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25" y="2723967"/>
              <a:ext cx="6123935" cy="4449576"/>
            </a:xfrm>
            <a:prstGeom prst="rect">
              <a:avLst/>
            </a:prstGeom>
          </p:spPr>
        </p:pic>
        <p:sp>
          <p:nvSpPr>
            <p:cNvPr id="9" name="Rectangle 8">
              <a:extLst>
                <a:ext uri="{FF2B5EF4-FFF2-40B4-BE49-F238E27FC236}">
                  <a16:creationId xmlns:a16="http://schemas.microsoft.com/office/drawing/2014/main" xmlns="" id="{91EACA89-F78B-4243-BB0E-749A3D8ED2A4}"/>
                </a:ext>
              </a:extLst>
            </p:cNvPr>
            <p:cNvSpPr/>
            <p:nvPr/>
          </p:nvSpPr>
          <p:spPr>
            <a:xfrm>
              <a:off x="835513" y="2723967"/>
              <a:ext cx="2304294" cy="2726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14D7B670-1E54-4187-9CFE-D00571DF8530}"/>
              </a:ext>
            </a:extLst>
          </p:cNvPr>
          <p:cNvGrpSpPr/>
          <p:nvPr/>
        </p:nvGrpSpPr>
        <p:grpSpPr>
          <a:xfrm>
            <a:off x="4085782" y="3120574"/>
            <a:ext cx="4896016" cy="3629293"/>
            <a:chOff x="4623431" y="2412815"/>
            <a:chExt cx="5523137" cy="4405314"/>
          </a:xfrm>
        </p:grpSpPr>
        <p:pic>
          <p:nvPicPr>
            <p:cNvPr id="5" name="Picture 4">
              <a:extLst>
                <a:ext uri="{FF2B5EF4-FFF2-40B4-BE49-F238E27FC236}">
                  <a16:creationId xmlns:a16="http://schemas.microsoft.com/office/drawing/2014/main" xmlns="" id="{15B63FF5-0C5F-43C4-A89A-10E5CE5EF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431" y="2412815"/>
              <a:ext cx="5523137" cy="4405314"/>
            </a:xfrm>
            <a:prstGeom prst="rect">
              <a:avLst/>
            </a:prstGeom>
          </p:spPr>
        </p:pic>
        <p:sp>
          <p:nvSpPr>
            <p:cNvPr id="6" name="Rectangle 5">
              <a:extLst>
                <a:ext uri="{FF2B5EF4-FFF2-40B4-BE49-F238E27FC236}">
                  <a16:creationId xmlns:a16="http://schemas.microsoft.com/office/drawing/2014/main" xmlns="" id="{1130D94B-5A52-4B29-8E97-558EAA442E89}"/>
                </a:ext>
              </a:extLst>
            </p:cNvPr>
            <p:cNvSpPr/>
            <p:nvPr/>
          </p:nvSpPr>
          <p:spPr>
            <a:xfrm>
              <a:off x="4847421" y="6263640"/>
              <a:ext cx="3294043" cy="30790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542387916"/>
      </p:ext>
    </p:extLst>
  </p:cSld>
  <p:clrMapOvr>
    <a:masterClrMapping/>
  </p:clrMapOvr>
  <mc:AlternateContent xmlns:mc="http://schemas.openxmlformats.org/markup-compatibility/2006" xmlns:p14="http://schemas.microsoft.com/office/powerpoint/2010/main">
    <mc:Choice Requires="p14">
      <p:transition spd="slow" p14:dur="2000" advTm="18926"/>
    </mc:Choice>
    <mc:Fallback xmlns="">
      <p:transition spd="slow" advTm="18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10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407595"/>
            <a:ext cx="6842026" cy="1293028"/>
          </a:xfrm>
        </p:spPr>
        <p:txBody>
          <a:bodyPr>
            <a:noAutofit/>
          </a:bodyPr>
          <a:lstStyle/>
          <a:p>
            <a:r>
              <a:rPr lang="en-US" sz="4800" cap="none" dirty="0"/>
              <a:t>Adding Video to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2194560"/>
            <a:ext cx="3977640" cy="4069080"/>
          </a:xfrm>
        </p:spPr>
        <p:txBody>
          <a:bodyPr>
            <a:normAutofit/>
          </a:bodyPr>
          <a:lstStyle/>
          <a:p>
            <a:pPr lvl="1"/>
            <a:r>
              <a:rPr lang="en-US" sz="2800" dirty="0">
                <a:solidFill>
                  <a:prstClr val="white"/>
                </a:solidFill>
              </a:rPr>
              <a:t>Video will display in your post or page now.</a:t>
            </a:r>
          </a:p>
        </p:txBody>
      </p:sp>
      <p:pic>
        <p:nvPicPr>
          <p:cNvPr id="5" name="Picture 4">
            <a:extLst>
              <a:ext uri="{FF2B5EF4-FFF2-40B4-BE49-F238E27FC236}">
                <a16:creationId xmlns:a16="http://schemas.microsoft.com/office/drawing/2014/main" xmlns="" id="{BADB559D-DB13-43A8-A5EC-746283A25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7589" y="1835755"/>
            <a:ext cx="4093651" cy="5209531"/>
          </a:xfrm>
          <a:prstGeom prst="rect">
            <a:avLst/>
          </a:prstGeom>
        </p:spPr>
      </p:pic>
    </p:spTree>
    <p:extLst>
      <p:ext uri="{BB962C8B-B14F-4D97-AF65-F5344CB8AC3E}">
        <p14:creationId xmlns:p14="http://schemas.microsoft.com/office/powerpoint/2010/main" val="3533696892"/>
      </p:ext>
    </p:extLst>
  </p:cSld>
  <p:clrMapOvr>
    <a:masterClrMapping/>
  </p:clrMapOvr>
  <mc:AlternateContent xmlns:mc="http://schemas.openxmlformats.org/markup-compatibility/2006" xmlns:p14="http://schemas.microsoft.com/office/powerpoint/2010/main">
    <mc:Choice Requires="p14">
      <p:transition spd="slow" p14:dur="2000" advTm="23997"/>
    </mc:Choice>
    <mc:Fallback xmlns="">
      <p:transition spd="slow" advTm="2399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9F108F3-B950-4BAD-A4AD-99C31FD2423C}"/>
              </a:ext>
            </a:extLst>
          </p:cNvPr>
          <p:cNvSpPr txBox="1"/>
          <p:nvPr/>
        </p:nvSpPr>
        <p:spPr>
          <a:xfrm>
            <a:off x="903383" y="1443209"/>
            <a:ext cx="7337234" cy="1446550"/>
          </a:xfrm>
          <a:prstGeom prst="rect">
            <a:avLst/>
          </a:prstGeom>
          <a:noFill/>
        </p:spPr>
        <p:txBody>
          <a:bodyPr wrap="square" rtlCol="0">
            <a:spAutoFit/>
          </a:bodyPr>
          <a:lstStyle/>
          <a:p>
            <a:r>
              <a:rPr lang="en-US" sz="4400" dirty="0"/>
              <a:t>A WordPress Website is for…</a:t>
            </a:r>
          </a:p>
        </p:txBody>
      </p:sp>
      <p:sp>
        <p:nvSpPr>
          <p:cNvPr id="4" name="TextBox 3">
            <a:extLst>
              <a:ext uri="{FF2B5EF4-FFF2-40B4-BE49-F238E27FC236}">
                <a16:creationId xmlns:a16="http://schemas.microsoft.com/office/drawing/2014/main" xmlns="" id="{D612B7C0-22D8-40B3-A713-EF485E53C74D}"/>
              </a:ext>
            </a:extLst>
          </p:cNvPr>
          <p:cNvSpPr txBox="1"/>
          <p:nvPr/>
        </p:nvSpPr>
        <p:spPr>
          <a:xfrm>
            <a:off x="903383" y="5031230"/>
            <a:ext cx="7083846" cy="1200329"/>
          </a:xfrm>
          <a:prstGeom prst="rect">
            <a:avLst/>
          </a:prstGeom>
          <a:noFill/>
        </p:spPr>
        <p:txBody>
          <a:bodyPr wrap="square" rtlCol="0">
            <a:spAutoFit/>
          </a:bodyPr>
          <a:lstStyle/>
          <a:p>
            <a:r>
              <a:rPr lang="en-US" sz="3600" dirty="0"/>
              <a:t>YouTube videos can expand your audience</a:t>
            </a:r>
          </a:p>
        </p:txBody>
      </p:sp>
      <p:pic>
        <p:nvPicPr>
          <p:cNvPr id="12" name="Picture 11">
            <a:extLst>
              <a:ext uri="{FF2B5EF4-FFF2-40B4-BE49-F238E27FC236}">
                <a16:creationId xmlns:a16="http://schemas.microsoft.com/office/drawing/2014/main" xmlns="" id="{B3706474-95D9-46A0-8244-DC7776CDC1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921306" y="2616100"/>
            <a:ext cx="3048000" cy="20116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57151006"/>
      </p:ext>
    </p:extLst>
  </p:cSld>
  <p:clrMapOvr>
    <a:masterClrMapping/>
  </p:clrMapOvr>
  <mc:AlternateContent xmlns:mc="http://schemas.openxmlformats.org/markup-compatibility/2006" xmlns:p14="http://schemas.microsoft.com/office/powerpoint/2010/main">
    <mc:Choice Requires="p14">
      <p:transition spd="slow" p14:dur="2000" advTm="29384"/>
    </mc:Choice>
    <mc:Fallback xmlns="">
      <p:transition spd="slow" advTm="2938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solidFill>
                  <a:schemeClr val="accent2">
                    <a:lumMod val="60000"/>
                    <a:lumOff val="40000"/>
                  </a:schemeClr>
                </a:solidFill>
              </a:rPr>
              <a:t>Creating a </a:t>
            </a:r>
            <a:br>
              <a:rPr lang="en-US" sz="4800" cap="none" dirty="0">
                <a:solidFill>
                  <a:schemeClr val="accent2">
                    <a:lumMod val="60000"/>
                    <a:lumOff val="40000"/>
                  </a:schemeClr>
                </a:solidFill>
              </a:rPr>
            </a:br>
            <a:r>
              <a:rPr lang="en-US" sz="4800" cap="none" dirty="0">
                <a:solidFill>
                  <a:schemeClr val="accent2">
                    <a:lumMod val="60000"/>
                    <a:lumOff val="40000"/>
                  </a:schemeClr>
                </a:solidFill>
              </a:rPr>
              <a:t>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endParaRPr lang="en-US" sz="2800" dirty="0">
              <a:solidFill>
                <a:prstClr val="white"/>
              </a:solidFill>
            </a:endParaRPr>
          </a:p>
          <a:p>
            <a:pPr lvl="1"/>
            <a:r>
              <a:rPr lang="en-US" sz="2800" dirty="0">
                <a:solidFill>
                  <a:prstClr val="white"/>
                </a:solidFill>
              </a:rPr>
              <a:t>You need a g-mail account</a:t>
            </a:r>
          </a:p>
          <a:p>
            <a:pPr lvl="1"/>
            <a:r>
              <a:rPr lang="en-US" sz="2800" dirty="0">
                <a:solidFill>
                  <a:prstClr val="white"/>
                </a:solidFill>
              </a:rPr>
              <a:t>Describe the Goal of the Channel</a:t>
            </a:r>
          </a:p>
          <a:p>
            <a:pPr lvl="2"/>
            <a:r>
              <a:rPr lang="en-US" sz="2600" dirty="0">
                <a:solidFill>
                  <a:prstClr val="white"/>
                </a:solidFill>
              </a:rPr>
              <a:t>Write a hook description that will let people know what your channel is about</a:t>
            </a:r>
          </a:p>
          <a:p>
            <a:pPr lvl="1"/>
            <a:r>
              <a:rPr lang="en-US" sz="2800" dirty="0">
                <a:solidFill>
                  <a:prstClr val="white"/>
                </a:solidFill>
              </a:rPr>
              <a:t>Create a Short video Trailer to reinforce your description</a:t>
            </a:r>
          </a:p>
        </p:txBody>
      </p:sp>
    </p:spTree>
    <p:extLst>
      <p:ext uri="{BB962C8B-B14F-4D97-AF65-F5344CB8AC3E}">
        <p14:creationId xmlns:p14="http://schemas.microsoft.com/office/powerpoint/2010/main" val="250637905"/>
      </p:ext>
    </p:extLst>
  </p:cSld>
  <p:clrMapOvr>
    <a:masterClrMapping/>
  </p:clrMapOvr>
  <mc:AlternateContent xmlns:mc="http://schemas.openxmlformats.org/markup-compatibility/2006" xmlns:p14="http://schemas.microsoft.com/office/powerpoint/2010/main">
    <mc:Choice Requires="p14">
      <p:transition spd="slow" p14:dur="2000" advTm="18294"/>
    </mc:Choice>
    <mc:Fallback xmlns="">
      <p:transition spd="slow" advTm="182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2194560"/>
            <a:ext cx="7955280" cy="559657"/>
          </a:xfrm>
        </p:spPr>
        <p:txBody>
          <a:bodyPr>
            <a:normAutofit/>
          </a:bodyPr>
          <a:lstStyle/>
          <a:p>
            <a:pPr lvl="1"/>
            <a:r>
              <a:rPr lang="en-US" sz="2800" dirty="0">
                <a:solidFill>
                  <a:prstClr val="white"/>
                </a:solidFill>
              </a:rPr>
              <a:t>1</a:t>
            </a:r>
            <a:r>
              <a:rPr lang="en-US" sz="2800" baseline="30000" dirty="0">
                <a:solidFill>
                  <a:prstClr val="white"/>
                </a:solidFill>
              </a:rPr>
              <a:t>st</a:t>
            </a:r>
            <a:r>
              <a:rPr lang="en-US" sz="2800" dirty="0">
                <a:solidFill>
                  <a:prstClr val="white"/>
                </a:solidFill>
              </a:rPr>
              <a:t> you need a </a:t>
            </a:r>
            <a:r>
              <a:rPr lang="en-US" sz="2800" dirty="0" err="1">
                <a:solidFill>
                  <a:prstClr val="white"/>
                </a:solidFill>
              </a:rPr>
              <a:t>gmail</a:t>
            </a:r>
            <a:r>
              <a:rPr lang="en-US" sz="2800" dirty="0">
                <a:solidFill>
                  <a:prstClr val="white"/>
                </a:solidFill>
              </a:rPr>
              <a:t> account</a:t>
            </a:r>
          </a:p>
        </p:txBody>
      </p:sp>
      <p:pic>
        <p:nvPicPr>
          <p:cNvPr id="6" name="Picture 5">
            <a:extLst>
              <a:ext uri="{FF2B5EF4-FFF2-40B4-BE49-F238E27FC236}">
                <a16:creationId xmlns:a16="http://schemas.microsoft.com/office/drawing/2014/main" xmlns="" id="{9912984E-0B56-44E8-9641-9995FE7BF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11" y="1756639"/>
            <a:ext cx="4149889" cy="4879962"/>
          </a:xfrm>
          <a:prstGeom prst="rect">
            <a:avLst/>
          </a:prstGeom>
        </p:spPr>
      </p:pic>
      <p:pic>
        <p:nvPicPr>
          <p:cNvPr id="10" name="Picture 9">
            <a:extLst>
              <a:ext uri="{FF2B5EF4-FFF2-40B4-BE49-F238E27FC236}">
                <a16:creationId xmlns:a16="http://schemas.microsoft.com/office/drawing/2014/main" xmlns="" id="{9187372B-B73B-41FB-9250-E96DFB50D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855" y="1756639"/>
            <a:ext cx="3562847" cy="5477639"/>
          </a:xfrm>
          <a:prstGeom prst="rect">
            <a:avLst/>
          </a:prstGeom>
        </p:spPr>
      </p:pic>
      <p:pic>
        <p:nvPicPr>
          <p:cNvPr id="8" name="Picture 7">
            <a:extLst>
              <a:ext uri="{FF2B5EF4-FFF2-40B4-BE49-F238E27FC236}">
                <a16:creationId xmlns:a16="http://schemas.microsoft.com/office/drawing/2014/main" xmlns="" id="{14525784-0B3A-45D9-B043-6614D4502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2830" y="1175243"/>
            <a:ext cx="2676899" cy="1019317"/>
          </a:xfrm>
          <a:prstGeom prst="rect">
            <a:avLst/>
          </a:prstGeom>
        </p:spPr>
      </p:pic>
    </p:spTree>
    <p:custDataLst>
      <p:tags r:id="rId1"/>
    </p:custDataLst>
    <p:extLst>
      <p:ext uri="{BB962C8B-B14F-4D97-AF65-F5344CB8AC3E}">
        <p14:creationId xmlns:p14="http://schemas.microsoft.com/office/powerpoint/2010/main" val="1441981003"/>
      </p:ext>
    </p:extLst>
  </p:cSld>
  <p:clrMapOvr>
    <a:masterClrMapping/>
  </p:clrMapOvr>
  <mc:AlternateContent xmlns:mc="http://schemas.openxmlformats.org/markup-compatibility/2006" xmlns:p14="http://schemas.microsoft.com/office/powerpoint/2010/main">
    <mc:Choice Requires="p14">
      <p:transition spd="slow" p14:dur="2000" advTm="52139"/>
    </mc:Choice>
    <mc:Fallback xmlns="">
      <p:transition spd="slow" advTm="52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2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250" fill="hold"/>
                                        <p:tgtEl>
                                          <p:spTgt spid="10"/>
                                        </p:tgtEl>
                                        <p:attrNameLst>
                                          <p:attrName>ppt_w</p:attrName>
                                        </p:attrNameLst>
                                      </p:cBhvr>
                                      <p:tavLst>
                                        <p:tav tm="0">
                                          <p:val>
                                            <p:fltVal val="0"/>
                                          </p:val>
                                        </p:tav>
                                        <p:tav tm="100000">
                                          <p:val>
                                            <p:strVal val="#ppt_w"/>
                                          </p:val>
                                        </p:tav>
                                      </p:tavLst>
                                    </p:anim>
                                    <p:anim calcmode="lin" valueType="num">
                                      <p:cBhvr>
                                        <p:cTn id="17" dur="250" fill="hold"/>
                                        <p:tgtEl>
                                          <p:spTgt spid="10"/>
                                        </p:tgtEl>
                                        <p:attrNameLst>
                                          <p:attrName>ppt_h</p:attrName>
                                        </p:attrNameLst>
                                      </p:cBhvr>
                                      <p:tavLst>
                                        <p:tav tm="0">
                                          <p:val>
                                            <p:fltVal val="0"/>
                                          </p:val>
                                        </p:tav>
                                        <p:tav tm="100000">
                                          <p:val>
                                            <p:strVal val="#ppt_h"/>
                                          </p:val>
                                        </p:tav>
                                      </p:tavLst>
                                    </p:anim>
                                    <p:animEffect transition="in" filter="fade">
                                      <p:cBhvr>
                                        <p:cTn id="1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621154"/>
            <a:ext cx="6842026" cy="1293028"/>
          </a:xfrm>
        </p:spPr>
        <p:txBody>
          <a:bodyPr>
            <a:noAutofit/>
          </a:bodyPr>
          <a:lstStyle/>
          <a:p>
            <a:r>
              <a:rPr lang="en-US" sz="4800" cap="none" dirty="0">
                <a:solidFill>
                  <a:schemeClr val="accent2">
                    <a:lumMod val="60000"/>
                    <a:lumOff val="40000"/>
                  </a:schemeClr>
                </a:solidFill>
              </a:rPr>
              <a:t>Branding your </a:t>
            </a:r>
            <a:br>
              <a:rPr lang="en-US" sz="4800" cap="none" dirty="0">
                <a:solidFill>
                  <a:schemeClr val="accent2">
                    <a:lumMod val="60000"/>
                    <a:lumOff val="40000"/>
                  </a:schemeClr>
                </a:solidFill>
              </a:rPr>
            </a:br>
            <a:r>
              <a:rPr lang="en-US" sz="4800" cap="none" dirty="0">
                <a:solidFill>
                  <a:schemeClr val="accent2">
                    <a:lumMod val="60000"/>
                    <a:lumOff val="40000"/>
                  </a:schemeClr>
                </a:solidFill>
              </a:rPr>
              <a:t>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Describe the Goal of the Channel</a:t>
            </a:r>
          </a:p>
          <a:p>
            <a:pPr lvl="2"/>
            <a:r>
              <a:rPr lang="en-US" sz="2600" dirty="0">
                <a:solidFill>
                  <a:prstClr val="white"/>
                </a:solidFill>
              </a:rPr>
              <a:t>Write a hook description that will let people know what your channel is about</a:t>
            </a:r>
          </a:p>
          <a:p>
            <a:pPr lvl="1"/>
            <a:r>
              <a:rPr lang="en-US" sz="2800" dirty="0">
                <a:solidFill>
                  <a:prstClr val="white"/>
                </a:solidFill>
              </a:rPr>
              <a:t>Create a Short video Trailer to reinforce your description</a:t>
            </a:r>
          </a:p>
        </p:txBody>
      </p:sp>
    </p:spTree>
    <p:extLst>
      <p:ext uri="{BB962C8B-B14F-4D97-AF65-F5344CB8AC3E}">
        <p14:creationId xmlns:p14="http://schemas.microsoft.com/office/powerpoint/2010/main" val="14257976"/>
      </p:ext>
    </p:extLst>
  </p:cSld>
  <p:clrMapOvr>
    <a:masterClrMapping/>
  </p:clrMapOvr>
  <mc:AlternateContent xmlns:mc="http://schemas.openxmlformats.org/markup-compatibility/2006" xmlns:p14="http://schemas.microsoft.com/office/powerpoint/2010/main">
    <mc:Choice Requires="p14">
      <p:transition spd="slow" p14:dur="2000" advTm="16533"/>
    </mc:Choice>
    <mc:Fallback xmlns="">
      <p:transition spd="slow" advTm="1653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Describe the Goal of the Channel</a:t>
            </a:r>
          </a:p>
          <a:p>
            <a:pPr lvl="2"/>
            <a:r>
              <a:rPr lang="en-US" sz="2600" dirty="0">
                <a:solidFill>
                  <a:prstClr val="white"/>
                </a:solidFill>
              </a:rPr>
              <a:t>Write a hook description that will let people know what your channel is about</a:t>
            </a:r>
          </a:p>
          <a:p>
            <a:pPr marL="457200" lvl="1" indent="0">
              <a:buNone/>
            </a:pPr>
            <a:endParaRPr lang="en-US" sz="2600" dirty="0">
              <a:solidFill>
                <a:prstClr val="white"/>
              </a:solidFill>
            </a:endParaRPr>
          </a:p>
          <a:p>
            <a:pPr marL="457200" lvl="1" indent="0">
              <a:buNone/>
            </a:pPr>
            <a:endParaRPr lang="en-US" sz="2800" dirty="0">
              <a:solidFill>
                <a:prstClr val="white"/>
              </a:solidFill>
            </a:endParaRPr>
          </a:p>
        </p:txBody>
      </p:sp>
      <p:pic>
        <p:nvPicPr>
          <p:cNvPr id="7" name="Picture 6">
            <a:extLst>
              <a:ext uri="{FF2B5EF4-FFF2-40B4-BE49-F238E27FC236}">
                <a16:creationId xmlns:a16="http://schemas.microsoft.com/office/drawing/2014/main" xmlns="" id="{91CFCEA8-E8EC-4B48-9812-0E595BBEA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46" y="798890"/>
            <a:ext cx="8287907" cy="5464750"/>
          </a:xfrm>
          <a:prstGeom prst="rect">
            <a:avLst/>
          </a:prstGeom>
        </p:spPr>
      </p:pic>
    </p:spTree>
    <p:custDataLst>
      <p:tags r:id="rId1"/>
    </p:custDataLst>
    <p:extLst>
      <p:ext uri="{BB962C8B-B14F-4D97-AF65-F5344CB8AC3E}">
        <p14:creationId xmlns:p14="http://schemas.microsoft.com/office/powerpoint/2010/main" val="2314368986"/>
      </p:ext>
    </p:extLst>
  </p:cSld>
  <p:clrMapOvr>
    <a:masterClrMapping/>
  </p:clrMapOvr>
  <mc:AlternateContent xmlns:mc="http://schemas.openxmlformats.org/markup-compatibility/2006" xmlns:p14="http://schemas.microsoft.com/office/powerpoint/2010/main">
    <mc:Choice Requires="p14">
      <p:transition spd="slow" p14:dur="2000" advTm="111980"/>
    </mc:Choice>
    <mc:Fallback xmlns="">
      <p:transition spd="slow" advTm="111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DB1F46-94CA-4A91-93F0-38CD74E7B00E}"/>
              </a:ext>
            </a:extLst>
          </p:cNvPr>
          <p:cNvSpPr>
            <a:spLocks noGrp="1"/>
          </p:cNvSpPr>
          <p:nvPr>
            <p:ph type="title"/>
          </p:nvPr>
        </p:nvSpPr>
        <p:spPr/>
        <p:txBody>
          <a:bodyPr/>
          <a:lstStyle/>
          <a:p>
            <a:r>
              <a:rPr lang="en-US" dirty="0"/>
              <a:t>The Bumper</a:t>
            </a:r>
          </a:p>
        </p:txBody>
      </p:sp>
      <p:pic>
        <p:nvPicPr>
          <p:cNvPr id="5" name="Picture 4">
            <a:extLst>
              <a:ext uri="{FF2B5EF4-FFF2-40B4-BE49-F238E27FC236}">
                <a16:creationId xmlns:a16="http://schemas.microsoft.com/office/drawing/2014/main" xmlns="" id="{820CD127-F3EE-475B-8F2A-AB035B30513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0" y="1916935"/>
            <a:ext cx="9144000" cy="5890719"/>
          </a:xfrm>
          <a:prstGeom prst="rect">
            <a:avLst/>
          </a:prstGeom>
        </p:spPr>
      </p:pic>
      <p:pic>
        <p:nvPicPr>
          <p:cNvPr id="6" name="Content Placeholder 5">
            <a:extLst>
              <a:ext uri="{FF2B5EF4-FFF2-40B4-BE49-F238E27FC236}">
                <a16:creationId xmlns:a16="http://schemas.microsoft.com/office/drawing/2014/main" xmlns="" id="{89A88218-3037-4867-A993-269944A598C2}"/>
              </a:ext>
            </a:extLst>
          </p:cNvPr>
          <p:cNvPicPr>
            <a:picLocks noGrp="1" noChangeAspect="1"/>
          </p:cNvPicPr>
          <p:nvPr>
            <p:ph idx="1"/>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1269995" y="2557482"/>
            <a:ext cx="4233894" cy="3175421"/>
          </a:xfrm>
        </p:spPr>
      </p:pic>
    </p:spTree>
    <p:extLst>
      <p:ext uri="{BB962C8B-B14F-4D97-AF65-F5344CB8AC3E}">
        <p14:creationId xmlns:p14="http://schemas.microsoft.com/office/powerpoint/2010/main" val="2415243778"/>
      </p:ext>
    </p:extLst>
  </p:cSld>
  <p:clrMapOvr>
    <a:masterClrMapping/>
  </p:clrMapOvr>
  <mc:AlternateContent xmlns:mc="http://schemas.openxmlformats.org/markup-compatibility/2006" xmlns:p14="http://schemas.microsoft.com/office/powerpoint/2010/main">
    <mc:Choice Requires="p14">
      <p:transition spd="slow" p14:dur="2000" advTm="210332"/>
    </mc:Choice>
    <mc:Fallback xmlns="">
      <p:transition spd="slow" advTm="2103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334715"/>
            <a:ext cx="6842026" cy="1293028"/>
          </a:xfrm>
        </p:spPr>
        <p:txBody>
          <a:bodyPr>
            <a:noAutofit/>
          </a:bodyPr>
          <a:lstStyle/>
          <a:p>
            <a:r>
              <a:rPr lang="en-US" sz="4800" cap="none" dirty="0"/>
              <a:t>Trailer Video</a:t>
            </a:r>
            <a:br>
              <a:rPr lang="en-US" sz="4800" cap="none" dirty="0"/>
            </a:br>
            <a:r>
              <a:rPr lang="en-US" sz="4800" cap="none" dirty="0"/>
              <a:t>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Create a Short video Trailer to reinforce your description</a:t>
            </a:r>
          </a:p>
        </p:txBody>
      </p:sp>
      <p:pic>
        <p:nvPicPr>
          <p:cNvPr id="6" name="Picture 5">
            <a:extLst>
              <a:ext uri="{FF2B5EF4-FFF2-40B4-BE49-F238E27FC236}">
                <a16:creationId xmlns:a16="http://schemas.microsoft.com/office/drawing/2014/main" xmlns="" id="{1CDB7A12-09E9-4B2C-AE1E-AC68C2C9A8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135" y="2671762"/>
            <a:ext cx="3711802" cy="4049751"/>
          </a:xfrm>
          <a:prstGeom prst="rect">
            <a:avLst/>
          </a:prstGeom>
        </p:spPr>
      </p:pic>
    </p:spTree>
    <p:extLst>
      <p:ext uri="{BB962C8B-B14F-4D97-AF65-F5344CB8AC3E}">
        <p14:creationId xmlns:p14="http://schemas.microsoft.com/office/powerpoint/2010/main" val="2178999952"/>
      </p:ext>
    </p:extLst>
  </p:cSld>
  <p:clrMapOvr>
    <a:masterClrMapping/>
  </p:clrMapOvr>
  <mc:AlternateContent xmlns:mc="http://schemas.openxmlformats.org/markup-compatibility/2006" xmlns:p14="http://schemas.microsoft.com/office/powerpoint/2010/main">
    <mc:Choice Requires="p14">
      <p:transition spd="slow" p14:dur="2000" advTm="64409"/>
    </mc:Choice>
    <mc:Fallback xmlns="">
      <p:transition spd="slow" advTm="6440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06766" y="444884"/>
            <a:ext cx="6842026" cy="1293028"/>
          </a:xfrm>
        </p:spPr>
        <p:txBody>
          <a:bodyPr>
            <a:noAutofit/>
          </a:bodyPr>
          <a:lstStyle/>
          <a:p>
            <a:r>
              <a:rPr lang="en-US" sz="4800" cap="none" dirty="0"/>
              <a:t>How to Add to your</a:t>
            </a:r>
            <a:br>
              <a:rPr lang="en-US" sz="4800" cap="none" dirty="0"/>
            </a:br>
            <a:r>
              <a:rPr lang="en-US" sz="4800" cap="none" dirty="0"/>
              <a:t>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lnSpcReduction="10000"/>
          </a:bodyPr>
          <a:lstStyle/>
          <a:p>
            <a:pPr lvl="1"/>
            <a:r>
              <a:rPr lang="en-US" sz="2800" dirty="0">
                <a:solidFill>
                  <a:prstClr val="white"/>
                </a:solidFill>
              </a:rPr>
              <a:t>Add this description </a:t>
            </a:r>
          </a:p>
          <a:p>
            <a:pPr lvl="1"/>
            <a:r>
              <a:rPr lang="en-US" sz="2800" dirty="0">
                <a:solidFill>
                  <a:prstClr val="white"/>
                </a:solidFill>
              </a:rPr>
              <a:t>Add Video Trailer to your YouTube Channel </a:t>
            </a:r>
          </a:p>
          <a:p>
            <a:pPr lvl="1"/>
            <a:r>
              <a:rPr lang="en-US" sz="2600" dirty="0">
                <a:solidFill>
                  <a:prstClr val="white"/>
                </a:solidFill>
              </a:rPr>
              <a:t>Your YouTube&gt;</a:t>
            </a:r>
            <a:r>
              <a:rPr lang="en-US" sz="2600" dirty="0" err="1">
                <a:solidFill>
                  <a:prstClr val="white"/>
                </a:solidFill>
              </a:rPr>
              <a:t>Channel_Icon</a:t>
            </a:r>
            <a:r>
              <a:rPr lang="en-US" sz="2600" dirty="0">
                <a:solidFill>
                  <a:prstClr val="white"/>
                </a:solidFill>
              </a:rPr>
              <a:t>&gt;</a:t>
            </a:r>
            <a:r>
              <a:rPr lang="en-US" sz="2600" dirty="0" err="1">
                <a:solidFill>
                  <a:prstClr val="white"/>
                </a:solidFill>
              </a:rPr>
              <a:t>CreatorStudio</a:t>
            </a:r>
            <a:endParaRPr lang="en-US" sz="2600" dirty="0">
              <a:solidFill>
                <a:prstClr val="white"/>
              </a:solidFill>
            </a:endParaRPr>
          </a:p>
          <a:p>
            <a:pPr lvl="2"/>
            <a:r>
              <a:rPr lang="en-US" sz="2600" dirty="0">
                <a:solidFill>
                  <a:prstClr val="white"/>
                </a:solidFill>
              </a:rPr>
              <a:t>View Channel&gt;Customize Channel&gt;About  …   place your written description here</a:t>
            </a:r>
          </a:p>
          <a:p>
            <a:pPr lvl="2"/>
            <a:endParaRPr lang="en-US" sz="2600" dirty="0">
              <a:solidFill>
                <a:prstClr val="white"/>
              </a:solidFill>
            </a:endParaRPr>
          </a:p>
          <a:p>
            <a:pPr lvl="2"/>
            <a:r>
              <a:rPr lang="en-US" sz="2600" dirty="0">
                <a:solidFill>
                  <a:prstClr val="white"/>
                </a:solidFill>
              </a:rPr>
              <a:t>View Channel&gt;Customize Channel&gt;For new Visitors …  place your trailer video here</a:t>
            </a:r>
          </a:p>
        </p:txBody>
      </p:sp>
    </p:spTree>
    <p:extLst>
      <p:ext uri="{BB962C8B-B14F-4D97-AF65-F5344CB8AC3E}">
        <p14:creationId xmlns:p14="http://schemas.microsoft.com/office/powerpoint/2010/main" val="784695842"/>
      </p:ext>
    </p:extLst>
  </p:cSld>
  <p:clrMapOvr>
    <a:masterClrMapping/>
  </p:clrMapOvr>
  <mc:AlternateContent xmlns:mc="http://schemas.openxmlformats.org/markup-compatibility/2006" xmlns:p14="http://schemas.microsoft.com/office/powerpoint/2010/main">
    <mc:Choice Requires="p14">
      <p:transition spd="slow" p14:dur="2000" advTm="69480"/>
    </mc:Choice>
    <mc:Fallback xmlns="">
      <p:transition spd="slow" advTm="694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06766" y="444884"/>
            <a:ext cx="6842026" cy="1293028"/>
          </a:xfrm>
        </p:spPr>
        <p:txBody>
          <a:bodyPr>
            <a:noAutofit/>
          </a:bodyPr>
          <a:lstStyle/>
          <a:p>
            <a:r>
              <a:rPr lang="en-US" sz="4800" cap="none" dirty="0"/>
              <a:t>How to Add to your</a:t>
            </a:r>
            <a:br>
              <a:rPr lang="en-US" sz="4800" cap="none" dirty="0"/>
            </a:br>
            <a:r>
              <a:rPr lang="en-US" sz="4800" cap="none" dirty="0"/>
              <a:t>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Add this description </a:t>
            </a:r>
          </a:p>
          <a:p>
            <a:pPr lvl="1"/>
            <a:r>
              <a:rPr lang="en-US" sz="2800" dirty="0">
                <a:solidFill>
                  <a:prstClr val="white"/>
                </a:solidFill>
              </a:rPr>
              <a:t>Add Video Trailer to your YouTube Channel </a:t>
            </a:r>
          </a:p>
        </p:txBody>
      </p:sp>
    </p:spTree>
    <p:extLst>
      <p:ext uri="{BB962C8B-B14F-4D97-AF65-F5344CB8AC3E}">
        <p14:creationId xmlns:p14="http://schemas.microsoft.com/office/powerpoint/2010/main" val="1931858278"/>
      </p:ext>
    </p:extLst>
  </p:cSld>
  <p:clrMapOvr>
    <a:masterClrMapping/>
  </p:clrMapOvr>
  <mc:AlternateContent xmlns:mc="http://schemas.openxmlformats.org/markup-compatibility/2006" xmlns:p14="http://schemas.microsoft.com/office/powerpoint/2010/main">
    <mc:Choice Requires="p14">
      <p:transition spd="slow" p14:dur="2000" advTm="69480"/>
    </mc:Choice>
    <mc:Fallback xmlns="">
      <p:transition spd="slow" advTm="6948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06766" y="444884"/>
            <a:ext cx="6842026" cy="1293028"/>
          </a:xfrm>
        </p:spPr>
        <p:txBody>
          <a:bodyPr>
            <a:noAutofit/>
          </a:bodyPr>
          <a:lstStyle/>
          <a:p>
            <a:r>
              <a:rPr lang="en-US" sz="4800" cap="none" dirty="0"/>
              <a:t>Add your </a:t>
            </a:r>
            <a:br>
              <a:rPr lang="en-US" sz="4800" cap="none" dirty="0"/>
            </a:br>
            <a:r>
              <a:rPr lang="en-US" sz="4800" cap="none" dirty="0"/>
              <a:t>Description</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600" dirty="0">
                <a:solidFill>
                  <a:prstClr val="white"/>
                </a:solidFill>
              </a:rPr>
              <a:t>Your YouTube&gt;</a:t>
            </a:r>
            <a:r>
              <a:rPr lang="en-US" sz="2600" dirty="0" err="1">
                <a:solidFill>
                  <a:prstClr val="white"/>
                </a:solidFill>
              </a:rPr>
              <a:t>Channel_Icon</a:t>
            </a:r>
            <a:r>
              <a:rPr lang="en-US" sz="2600" dirty="0">
                <a:solidFill>
                  <a:prstClr val="white"/>
                </a:solidFill>
              </a:rPr>
              <a:t>&gt;</a:t>
            </a:r>
            <a:r>
              <a:rPr lang="en-US" sz="2600" dirty="0" err="1">
                <a:solidFill>
                  <a:prstClr val="white"/>
                </a:solidFill>
              </a:rPr>
              <a:t>CreatorStudio</a:t>
            </a:r>
            <a:endParaRPr lang="en-US" sz="2600" dirty="0">
              <a:solidFill>
                <a:prstClr val="white"/>
              </a:solidFill>
            </a:endParaRPr>
          </a:p>
          <a:p>
            <a:pPr lvl="2"/>
            <a:r>
              <a:rPr lang="en-US" sz="2600" dirty="0">
                <a:solidFill>
                  <a:prstClr val="white"/>
                </a:solidFill>
              </a:rPr>
              <a:t>View Channel&gt;Customize Channel&gt;About  …   place your written description here</a:t>
            </a:r>
          </a:p>
          <a:p>
            <a:pPr lvl="2"/>
            <a:endParaRPr lang="en-US" sz="2600" dirty="0">
              <a:solidFill>
                <a:prstClr val="white"/>
              </a:solidFill>
            </a:endParaRPr>
          </a:p>
        </p:txBody>
      </p:sp>
      <p:pic>
        <p:nvPicPr>
          <p:cNvPr id="5" name="Picture 4">
            <a:extLst>
              <a:ext uri="{FF2B5EF4-FFF2-40B4-BE49-F238E27FC236}">
                <a16:creationId xmlns:a16="http://schemas.microsoft.com/office/drawing/2014/main" xmlns="" id="{86F77B21-FB45-4A66-B8EF-A12CD73CB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75" y="798992"/>
            <a:ext cx="3419952" cy="6030167"/>
          </a:xfrm>
          <a:prstGeom prst="rect">
            <a:avLst/>
          </a:prstGeom>
        </p:spPr>
      </p:pic>
      <p:pic>
        <p:nvPicPr>
          <p:cNvPr id="9" name="Picture 8">
            <a:extLst>
              <a:ext uri="{FF2B5EF4-FFF2-40B4-BE49-F238E27FC236}">
                <a16:creationId xmlns:a16="http://schemas.microsoft.com/office/drawing/2014/main" xmlns="" id="{7A3531F4-C5B9-4049-AC05-FA480BAFD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28" y="2826689"/>
            <a:ext cx="7182852" cy="1495634"/>
          </a:xfrm>
          <a:prstGeom prst="rect">
            <a:avLst/>
          </a:prstGeom>
        </p:spPr>
      </p:pic>
      <p:pic>
        <p:nvPicPr>
          <p:cNvPr id="11" name="Picture 10">
            <a:extLst>
              <a:ext uri="{FF2B5EF4-FFF2-40B4-BE49-F238E27FC236}">
                <a16:creationId xmlns:a16="http://schemas.microsoft.com/office/drawing/2014/main" xmlns="" id="{31D71AC3-84FE-41E8-8E10-9112E0F4B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58" y="4045640"/>
            <a:ext cx="9144000" cy="3060202"/>
          </a:xfrm>
          <a:prstGeom prst="rect">
            <a:avLst/>
          </a:prstGeom>
        </p:spPr>
      </p:pic>
    </p:spTree>
    <p:extLst>
      <p:ext uri="{BB962C8B-B14F-4D97-AF65-F5344CB8AC3E}">
        <p14:creationId xmlns:p14="http://schemas.microsoft.com/office/powerpoint/2010/main" val="2448571591"/>
      </p:ext>
    </p:extLst>
  </p:cSld>
  <p:clrMapOvr>
    <a:masterClrMapping/>
  </p:clrMapOvr>
  <mc:AlternateContent xmlns:mc="http://schemas.openxmlformats.org/markup-compatibility/2006" xmlns:p14="http://schemas.microsoft.com/office/powerpoint/2010/main">
    <mc:Choice Requires="p14">
      <p:transition spd="slow" p14:dur="2000" advTm="69480"/>
    </mc:Choice>
    <mc:Fallback xmlns="">
      <p:transition spd="slow" advTm="69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06766" y="444884"/>
            <a:ext cx="6842026" cy="1293028"/>
          </a:xfrm>
        </p:spPr>
        <p:txBody>
          <a:bodyPr>
            <a:noAutofit/>
          </a:bodyPr>
          <a:lstStyle/>
          <a:p>
            <a:r>
              <a:rPr lang="en-US" sz="4800" cap="none" dirty="0"/>
              <a:t>Add Your</a:t>
            </a:r>
            <a:br>
              <a:rPr lang="en-US" sz="4800" cap="none" dirty="0"/>
            </a:br>
            <a:r>
              <a:rPr lang="en-US" sz="4800" cap="none" dirty="0"/>
              <a:t>Video Trailer</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1952189"/>
            <a:ext cx="7955280" cy="4069080"/>
          </a:xfrm>
        </p:spPr>
        <p:txBody>
          <a:bodyPr>
            <a:normAutofit/>
          </a:bodyPr>
          <a:lstStyle/>
          <a:p>
            <a:pPr lvl="2"/>
            <a:r>
              <a:rPr lang="en-US" sz="2600" dirty="0">
                <a:solidFill>
                  <a:prstClr val="white"/>
                </a:solidFill>
              </a:rPr>
              <a:t>View Channel&gt;Customize Channel&gt;For new Visitors …  place your trailer video here</a:t>
            </a:r>
          </a:p>
        </p:txBody>
      </p:sp>
      <p:pic>
        <p:nvPicPr>
          <p:cNvPr id="5" name="Picture 4">
            <a:extLst>
              <a:ext uri="{FF2B5EF4-FFF2-40B4-BE49-F238E27FC236}">
                <a16:creationId xmlns:a16="http://schemas.microsoft.com/office/drawing/2014/main" xmlns="" id="{D1FA2A77-2779-45EA-A4A4-4716B657E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10"/>
            <a:ext cx="3419952" cy="6030167"/>
          </a:xfrm>
          <a:prstGeom prst="rect">
            <a:avLst/>
          </a:prstGeom>
        </p:spPr>
      </p:pic>
      <p:pic>
        <p:nvPicPr>
          <p:cNvPr id="7" name="Picture 6">
            <a:extLst>
              <a:ext uri="{FF2B5EF4-FFF2-40B4-BE49-F238E27FC236}">
                <a16:creationId xmlns:a16="http://schemas.microsoft.com/office/drawing/2014/main" xmlns="" id="{A2F5B65E-19C6-4EE3-B825-0792BBED7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52" y="179805"/>
            <a:ext cx="7182852" cy="1495634"/>
          </a:xfrm>
          <a:prstGeom prst="rect">
            <a:avLst/>
          </a:prstGeom>
        </p:spPr>
      </p:pic>
      <p:pic>
        <p:nvPicPr>
          <p:cNvPr id="9" name="Picture 8">
            <a:extLst>
              <a:ext uri="{FF2B5EF4-FFF2-40B4-BE49-F238E27FC236}">
                <a16:creationId xmlns:a16="http://schemas.microsoft.com/office/drawing/2014/main" xmlns="" id="{D42B9574-198E-4A48-AEC8-753EC4DE5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5439"/>
            <a:ext cx="9144000" cy="2569520"/>
          </a:xfrm>
          <a:prstGeom prst="rect">
            <a:avLst/>
          </a:prstGeom>
        </p:spPr>
      </p:pic>
      <p:pic>
        <p:nvPicPr>
          <p:cNvPr id="11" name="Picture 10">
            <a:extLst>
              <a:ext uri="{FF2B5EF4-FFF2-40B4-BE49-F238E27FC236}">
                <a16:creationId xmlns:a16="http://schemas.microsoft.com/office/drawing/2014/main" xmlns="" id="{A7800D9F-CDC7-4DA7-84DC-0CE967029C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673" y="4459236"/>
            <a:ext cx="8078327" cy="4544059"/>
          </a:xfrm>
          <a:prstGeom prst="rect">
            <a:avLst/>
          </a:prstGeom>
        </p:spPr>
      </p:pic>
    </p:spTree>
    <p:extLst>
      <p:ext uri="{BB962C8B-B14F-4D97-AF65-F5344CB8AC3E}">
        <p14:creationId xmlns:p14="http://schemas.microsoft.com/office/powerpoint/2010/main" val="855568688"/>
      </p:ext>
    </p:extLst>
  </p:cSld>
  <p:clrMapOvr>
    <a:masterClrMapping/>
  </p:clrMapOvr>
  <mc:AlternateContent xmlns:mc="http://schemas.openxmlformats.org/markup-compatibility/2006" xmlns:p14="http://schemas.microsoft.com/office/powerpoint/2010/main">
    <mc:Choice Requires="p14">
      <p:transition spd="slow" p14:dur="2000" advTm="69480"/>
    </mc:Choice>
    <mc:Fallback xmlns="">
      <p:transition spd="slow" advTm="694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Before Creating your </a:t>
            </a:r>
            <a:br>
              <a:rPr lang="en-US" sz="4800" cap="none" dirty="0"/>
            </a:br>
            <a:r>
              <a:rPr lang="en-US" sz="4800" cap="none" dirty="0"/>
              <a:t>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a:xfrm>
            <a:off x="594360" y="2403880"/>
            <a:ext cx="7955280" cy="4316409"/>
          </a:xfrm>
        </p:spPr>
        <p:txBody>
          <a:bodyPr>
            <a:normAutofit/>
          </a:bodyPr>
          <a:lstStyle/>
          <a:p>
            <a:pPr lvl="1"/>
            <a:r>
              <a:rPr lang="en-US" sz="3200" dirty="0">
                <a:solidFill>
                  <a:prstClr val="white"/>
                </a:solidFill>
              </a:rPr>
              <a:t>Attract an Audience</a:t>
            </a:r>
          </a:p>
          <a:p>
            <a:pPr lvl="2"/>
            <a:r>
              <a:rPr lang="en-US" sz="2600" dirty="0">
                <a:solidFill>
                  <a:prstClr val="white"/>
                </a:solidFill>
              </a:rPr>
              <a:t>Friends </a:t>
            </a:r>
          </a:p>
          <a:p>
            <a:pPr lvl="2"/>
            <a:r>
              <a:rPr lang="en-US" sz="2600" dirty="0">
                <a:solidFill>
                  <a:prstClr val="white"/>
                </a:solidFill>
              </a:rPr>
              <a:t>Family</a:t>
            </a:r>
          </a:p>
          <a:p>
            <a:pPr lvl="2"/>
            <a:r>
              <a:rPr lang="en-US" sz="2600" dirty="0">
                <a:solidFill>
                  <a:prstClr val="white"/>
                </a:solidFill>
              </a:rPr>
              <a:t>Social media</a:t>
            </a:r>
          </a:p>
          <a:p>
            <a:pPr lvl="3"/>
            <a:r>
              <a:rPr lang="en-US" sz="2400" dirty="0">
                <a:solidFill>
                  <a:prstClr val="white"/>
                </a:solidFill>
              </a:rPr>
              <a:t>Email list</a:t>
            </a:r>
          </a:p>
          <a:p>
            <a:pPr lvl="3"/>
            <a:r>
              <a:rPr lang="en-US" sz="2400" dirty="0">
                <a:solidFill>
                  <a:prstClr val="white"/>
                </a:solidFill>
              </a:rPr>
              <a:t>Facebook follower</a:t>
            </a:r>
          </a:p>
          <a:p>
            <a:pPr lvl="3"/>
            <a:r>
              <a:rPr lang="en-US" sz="2400" dirty="0">
                <a:solidFill>
                  <a:prstClr val="white"/>
                </a:solidFill>
              </a:rPr>
              <a:t>LinkedIn</a:t>
            </a:r>
          </a:p>
          <a:p>
            <a:pPr lvl="3"/>
            <a:r>
              <a:rPr lang="en-US" sz="2400" dirty="0">
                <a:solidFill>
                  <a:prstClr val="white"/>
                </a:solidFill>
              </a:rPr>
              <a:t>Twitter</a:t>
            </a:r>
          </a:p>
          <a:p>
            <a:pPr lvl="1"/>
            <a:r>
              <a:rPr lang="en-US" sz="3200" dirty="0">
                <a:solidFill>
                  <a:prstClr val="white"/>
                </a:solidFill>
              </a:rPr>
              <a:t>Subscriber/Followers</a:t>
            </a:r>
          </a:p>
        </p:txBody>
      </p:sp>
      <p:pic>
        <p:nvPicPr>
          <p:cNvPr id="5" name="Graphic 4" descr="Envelope">
            <a:extLst>
              <a:ext uri="{FF2B5EF4-FFF2-40B4-BE49-F238E27FC236}">
                <a16:creationId xmlns:a16="http://schemas.microsoft.com/office/drawing/2014/main" xmlns="" id="{C6978C1C-EA19-4FCA-9F5B-06EFB5B610B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28627" y="4076792"/>
            <a:ext cx="441775" cy="441775"/>
          </a:xfrm>
          <a:prstGeom prst="rect">
            <a:avLst/>
          </a:prstGeom>
        </p:spPr>
      </p:pic>
      <p:pic>
        <p:nvPicPr>
          <p:cNvPr id="7" name="Graphic 6" descr="Family with two children">
            <a:extLst>
              <a:ext uri="{FF2B5EF4-FFF2-40B4-BE49-F238E27FC236}">
                <a16:creationId xmlns:a16="http://schemas.microsoft.com/office/drawing/2014/main" xmlns="" id="{64BFFBF1-8BCD-4C0E-8C39-982C6CD878E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825387" y="3069990"/>
            <a:ext cx="816209" cy="816209"/>
          </a:xfrm>
          <a:prstGeom prst="rect">
            <a:avLst/>
          </a:prstGeom>
        </p:spPr>
      </p:pic>
      <p:pic>
        <p:nvPicPr>
          <p:cNvPr id="9" name="Picture 8">
            <a:extLst>
              <a:ext uri="{FF2B5EF4-FFF2-40B4-BE49-F238E27FC236}">
                <a16:creationId xmlns:a16="http://schemas.microsoft.com/office/drawing/2014/main" xmlns="" id="{BC290824-DFCF-4393-BDC0-87A560CA45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1677" y="5310956"/>
            <a:ext cx="468216" cy="468216"/>
          </a:xfrm>
          <a:prstGeom prst="rect">
            <a:avLst/>
          </a:prstGeom>
        </p:spPr>
      </p:pic>
      <p:pic>
        <p:nvPicPr>
          <p:cNvPr id="14" name="Picture 13">
            <a:extLst>
              <a:ext uri="{FF2B5EF4-FFF2-40B4-BE49-F238E27FC236}">
                <a16:creationId xmlns:a16="http://schemas.microsoft.com/office/drawing/2014/main" xmlns="" id="{EB9F96CF-E4CE-4E52-9974-BD3B02764F8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5190595" y="4530410"/>
            <a:ext cx="334636" cy="334636"/>
          </a:xfrm>
          <a:prstGeom prst="rect">
            <a:avLst/>
          </a:prstGeom>
        </p:spPr>
      </p:pic>
      <p:pic>
        <p:nvPicPr>
          <p:cNvPr id="17" name="Picture 16">
            <a:extLst>
              <a:ext uri="{FF2B5EF4-FFF2-40B4-BE49-F238E27FC236}">
                <a16:creationId xmlns:a16="http://schemas.microsoft.com/office/drawing/2014/main" xmlns="" id="{58B21F68-D8FB-42D9-B8D9-C717F3B2B2CC}"/>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5184397" y="4924951"/>
            <a:ext cx="386005" cy="386005"/>
          </a:xfrm>
          <a:prstGeom prst="rect">
            <a:avLst/>
          </a:prstGeom>
        </p:spPr>
      </p:pic>
      <p:pic>
        <p:nvPicPr>
          <p:cNvPr id="20" name="Graphic 19" descr="Team">
            <a:extLst>
              <a:ext uri="{FF2B5EF4-FFF2-40B4-BE49-F238E27FC236}">
                <a16:creationId xmlns:a16="http://schemas.microsoft.com/office/drawing/2014/main" xmlns="" id="{5ADEBE3A-70B9-4366-8D67-BF36196AF34E}"/>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3800819" y="2806547"/>
            <a:ext cx="727114" cy="727114"/>
          </a:xfrm>
          <a:prstGeom prst="rect">
            <a:avLst/>
          </a:prstGeom>
        </p:spPr>
      </p:pic>
      <p:pic>
        <p:nvPicPr>
          <p:cNvPr id="23" name="Picture 22">
            <a:extLst>
              <a:ext uri="{FF2B5EF4-FFF2-40B4-BE49-F238E27FC236}">
                <a16:creationId xmlns:a16="http://schemas.microsoft.com/office/drawing/2014/main" xmlns="" id="{E898C9E1-ACD9-4B69-A868-FB2B948911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72992" y="5749945"/>
            <a:ext cx="1006668" cy="710427"/>
          </a:xfrm>
          <a:prstGeom prst="rect">
            <a:avLst/>
          </a:prstGeom>
        </p:spPr>
      </p:pic>
    </p:spTree>
    <p:extLst>
      <p:ext uri="{BB962C8B-B14F-4D97-AF65-F5344CB8AC3E}">
        <p14:creationId xmlns:p14="http://schemas.microsoft.com/office/powerpoint/2010/main" val="549393159"/>
      </p:ext>
    </p:extLst>
  </p:cSld>
  <p:clrMapOvr>
    <a:masterClrMapping/>
  </p:clrMapOvr>
  <mc:AlternateContent xmlns:mc="http://schemas.openxmlformats.org/markup-compatibility/2006" xmlns:p14="http://schemas.microsoft.com/office/powerpoint/2010/main">
    <mc:Choice Requires="p14">
      <p:transition spd="slow" p14:dur="2000" advTm="79661"/>
    </mc:Choice>
    <mc:Fallback xmlns="">
      <p:transition spd="slow" advTm="7966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28799" y="345732"/>
            <a:ext cx="6842026" cy="1293028"/>
          </a:xfrm>
        </p:spPr>
        <p:txBody>
          <a:bodyPr>
            <a:noAutofit/>
          </a:bodyPr>
          <a:lstStyle/>
          <a:p>
            <a:r>
              <a:rPr lang="en-US" sz="4800" cap="none" dirty="0">
                <a:solidFill>
                  <a:schemeClr val="accent2">
                    <a:lumMod val="60000"/>
                    <a:lumOff val="40000"/>
                  </a:schemeClr>
                </a:solidFill>
              </a:rPr>
              <a:t>Brand your  </a:t>
            </a:r>
            <a:br>
              <a:rPr lang="en-US" sz="4800" cap="none" dirty="0">
                <a:solidFill>
                  <a:schemeClr val="accent2">
                    <a:lumMod val="60000"/>
                    <a:lumOff val="40000"/>
                  </a:schemeClr>
                </a:solidFill>
              </a:rPr>
            </a:br>
            <a:r>
              <a:rPr lang="en-US" sz="4800" cap="none" dirty="0">
                <a:solidFill>
                  <a:schemeClr val="accent2">
                    <a:lumMod val="60000"/>
                    <a:lumOff val="40000"/>
                  </a:schemeClr>
                </a:solidFill>
              </a:rPr>
              <a:t>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4000" dirty="0">
                <a:solidFill>
                  <a:prstClr val="white"/>
                </a:solidFill>
              </a:rPr>
              <a:t>Design…</a:t>
            </a:r>
          </a:p>
          <a:p>
            <a:pPr lvl="2"/>
            <a:r>
              <a:rPr lang="en-US" sz="3200" dirty="0">
                <a:solidFill>
                  <a:prstClr val="white"/>
                </a:solidFill>
              </a:rPr>
              <a:t>Adobe products </a:t>
            </a:r>
          </a:p>
          <a:p>
            <a:pPr lvl="2"/>
            <a:r>
              <a:rPr lang="en-US" sz="3200" dirty="0">
                <a:solidFill>
                  <a:prstClr val="white"/>
                </a:solidFill>
              </a:rPr>
              <a:t>Free Online Tool Pixlr.com</a:t>
            </a:r>
          </a:p>
          <a:p>
            <a:pPr lvl="2"/>
            <a:endParaRPr lang="en-US" sz="3200" dirty="0">
              <a:solidFill>
                <a:prstClr val="white"/>
              </a:solidFill>
            </a:endParaRPr>
          </a:p>
          <a:p>
            <a:pPr lvl="2"/>
            <a:r>
              <a:rPr lang="en-US" sz="3200" dirty="0">
                <a:solidFill>
                  <a:prstClr val="white"/>
                </a:solidFill>
              </a:rPr>
              <a:t>Create the Follow</a:t>
            </a:r>
          </a:p>
          <a:p>
            <a:pPr lvl="3"/>
            <a:r>
              <a:rPr lang="en-US" sz="2400" dirty="0">
                <a:solidFill>
                  <a:prstClr val="white"/>
                </a:solidFill>
              </a:rPr>
              <a:t>Logo</a:t>
            </a:r>
          </a:p>
          <a:p>
            <a:pPr lvl="3"/>
            <a:r>
              <a:rPr lang="en-US" sz="2400" dirty="0">
                <a:solidFill>
                  <a:prstClr val="white"/>
                </a:solidFill>
              </a:rPr>
              <a:t>Background</a:t>
            </a:r>
            <a:r>
              <a:rPr lang="de-DE" b="1" dirty="0"/>
              <a:t>	</a:t>
            </a:r>
            <a:endParaRPr lang="en-US" sz="2200" dirty="0">
              <a:solidFill>
                <a:prstClr val="white"/>
              </a:solidFill>
            </a:endParaRPr>
          </a:p>
          <a:p>
            <a:pPr lvl="3"/>
            <a:r>
              <a:rPr lang="en-US" sz="2400" dirty="0">
                <a:solidFill>
                  <a:prstClr val="white"/>
                </a:solidFill>
              </a:rPr>
              <a:t>Creative Thumbnails</a:t>
            </a:r>
          </a:p>
        </p:txBody>
      </p:sp>
      <p:pic>
        <p:nvPicPr>
          <p:cNvPr id="5" name="Picture 4">
            <a:extLst>
              <a:ext uri="{FF2B5EF4-FFF2-40B4-BE49-F238E27FC236}">
                <a16:creationId xmlns:a16="http://schemas.microsoft.com/office/drawing/2014/main" xmlns="" id="{1E9D219D-52B5-43E9-93D5-ADAB2F79CF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513905" y="2193947"/>
            <a:ext cx="1322713" cy="1058170"/>
          </a:xfrm>
          <a:prstGeom prst="rect">
            <a:avLst/>
          </a:prstGeom>
        </p:spPr>
      </p:pic>
      <p:pic>
        <p:nvPicPr>
          <p:cNvPr id="8" name="Picture 7">
            <a:extLst>
              <a:ext uri="{FF2B5EF4-FFF2-40B4-BE49-F238E27FC236}">
                <a16:creationId xmlns:a16="http://schemas.microsoft.com/office/drawing/2014/main" xmlns="" id="{A9BAFF07-FD41-447B-84BE-54BBB4F9B1C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501421" y="3807917"/>
            <a:ext cx="2048220" cy="675913"/>
          </a:xfrm>
          <a:prstGeom prst="rect">
            <a:avLst/>
          </a:prstGeom>
        </p:spPr>
      </p:pic>
    </p:spTree>
    <p:extLst>
      <p:ext uri="{BB962C8B-B14F-4D97-AF65-F5344CB8AC3E}">
        <p14:creationId xmlns:p14="http://schemas.microsoft.com/office/powerpoint/2010/main" val="1543236709"/>
      </p:ext>
    </p:extLst>
  </p:cSld>
  <p:clrMapOvr>
    <a:masterClrMapping/>
  </p:clrMapOvr>
  <mc:AlternateContent xmlns:mc="http://schemas.openxmlformats.org/markup-compatibility/2006" xmlns:p14="http://schemas.microsoft.com/office/powerpoint/2010/main">
    <mc:Choice Requires="p14">
      <p:transition spd="slow" p14:dur="2000" advTm="58565"/>
    </mc:Choice>
    <mc:Fallback xmlns="">
      <p:transition spd="slow" advTm="5856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28799" y="345732"/>
            <a:ext cx="6842026" cy="1293028"/>
          </a:xfrm>
        </p:spPr>
        <p:txBody>
          <a:bodyPr>
            <a:noAutofit/>
          </a:bodyPr>
          <a:lstStyle/>
          <a:p>
            <a:pPr lvl="1" algn="r"/>
            <a:r>
              <a:rPr lang="en-US" sz="4400" dirty="0">
                <a:solidFill>
                  <a:prstClr val="white"/>
                </a:solidFill>
              </a:rPr>
              <a:t>Design Specifications…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2"/>
            <a:r>
              <a:rPr lang="en-US" sz="2600" dirty="0">
                <a:solidFill>
                  <a:prstClr val="white"/>
                </a:solidFill>
              </a:rPr>
              <a:t>Logo</a:t>
            </a:r>
          </a:p>
          <a:p>
            <a:pPr lvl="3"/>
            <a:r>
              <a:rPr lang="en-US" sz="2000" b="1" dirty="0"/>
              <a:t>Profile Photo: 1000 x 1000 pixels - </a:t>
            </a:r>
            <a:br>
              <a:rPr lang="en-US" sz="2000" b="1" dirty="0"/>
            </a:br>
            <a:r>
              <a:rPr lang="en-US" sz="2000" dirty="0"/>
              <a:t>The profile photo is displayed as 250 x 250 pixels,</a:t>
            </a:r>
            <a:endParaRPr lang="en-US" sz="2000" dirty="0">
              <a:solidFill>
                <a:prstClr val="white"/>
              </a:solidFill>
            </a:endParaRPr>
          </a:p>
          <a:p>
            <a:pPr lvl="2"/>
            <a:r>
              <a:rPr lang="en-US" sz="2600" dirty="0">
                <a:solidFill>
                  <a:prstClr val="white"/>
                </a:solidFill>
              </a:rPr>
              <a:t>Background</a:t>
            </a:r>
          </a:p>
          <a:p>
            <a:pPr lvl="3"/>
            <a:r>
              <a:rPr lang="de-DE" sz="2000" b="1" dirty="0"/>
              <a:t>Channel Art: 2560 x 1440 pixels </a:t>
            </a:r>
            <a:r>
              <a:rPr lang="de-DE" b="1" dirty="0"/>
              <a:t>	</a:t>
            </a:r>
            <a:endParaRPr lang="en-US" sz="2400" dirty="0">
              <a:solidFill>
                <a:prstClr val="white"/>
              </a:solidFill>
            </a:endParaRPr>
          </a:p>
          <a:p>
            <a:pPr lvl="2"/>
            <a:r>
              <a:rPr lang="en-US" sz="2600" dirty="0">
                <a:solidFill>
                  <a:prstClr val="white"/>
                </a:solidFill>
              </a:rPr>
              <a:t>Creative Thumbnails</a:t>
            </a:r>
          </a:p>
          <a:p>
            <a:pPr lvl="3"/>
            <a:r>
              <a:rPr lang="en-US" sz="2000" b="1" dirty="0"/>
              <a:t>1920×1080 pixels</a:t>
            </a:r>
            <a:endParaRPr lang="en-US" sz="2000" b="1" dirty="0">
              <a:solidFill>
                <a:prstClr val="white"/>
              </a:solidFill>
            </a:endParaRPr>
          </a:p>
        </p:txBody>
      </p:sp>
    </p:spTree>
    <p:extLst>
      <p:ext uri="{BB962C8B-B14F-4D97-AF65-F5344CB8AC3E}">
        <p14:creationId xmlns:p14="http://schemas.microsoft.com/office/powerpoint/2010/main" val="4039480707"/>
      </p:ext>
    </p:extLst>
  </p:cSld>
  <p:clrMapOvr>
    <a:masterClrMapping/>
  </p:clrMapOvr>
  <mc:AlternateContent xmlns:mc="http://schemas.openxmlformats.org/markup-compatibility/2006" xmlns:p14="http://schemas.microsoft.com/office/powerpoint/2010/main">
    <mc:Choice Requires="p14">
      <p:transition spd="slow" p14:dur="2000" advTm="105556"/>
    </mc:Choice>
    <mc:Fallback xmlns="">
      <p:transition spd="slow" advTm="10555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CD2B036-88B0-4B87-A0ED-8A1759CAE48A}"/>
              </a:ext>
            </a:extLst>
          </p:cNvPr>
          <p:cNvSpPr/>
          <p:nvPr/>
        </p:nvSpPr>
        <p:spPr>
          <a:xfrm>
            <a:off x="2225407" y="3701667"/>
            <a:ext cx="6753340" cy="31563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28799" y="345732"/>
            <a:ext cx="6842026" cy="1293028"/>
          </a:xfrm>
        </p:spPr>
        <p:txBody>
          <a:bodyPr>
            <a:noAutofit/>
          </a:bodyPr>
          <a:lstStyle/>
          <a:p>
            <a:r>
              <a:rPr lang="en-US" sz="4800" cap="none" dirty="0"/>
              <a:t>Logo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Design…</a:t>
            </a:r>
          </a:p>
          <a:p>
            <a:pPr lvl="2"/>
            <a:r>
              <a:rPr lang="en-US" sz="2600" dirty="0">
                <a:solidFill>
                  <a:prstClr val="white"/>
                </a:solidFill>
              </a:rPr>
              <a:t>Logo</a:t>
            </a:r>
          </a:p>
          <a:p>
            <a:pPr lvl="3"/>
            <a:r>
              <a:rPr lang="en-US" b="1" dirty="0"/>
              <a:t>Profile Photo: 1000 x 1000 pixels - </a:t>
            </a:r>
            <a:br>
              <a:rPr lang="en-US" b="1" dirty="0"/>
            </a:br>
            <a:r>
              <a:rPr lang="en-US" dirty="0"/>
              <a:t>The profile photo is displayed as 250 x 250 pixels</a:t>
            </a:r>
          </a:p>
          <a:p>
            <a:pPr lvl="3"/>
            <a:endParaRPr lang="en-US" sz="2400" dirty="0">
              <a:solidFill>
                <a:prstClr val="white"/>
              </a:solidFill>
            </a:endParaRPr>
          </a:p>
          <a:p>
            <a:pPr lvl="3"/>
            <a:endParaRPr lang="en-US" sz="2400" dirty="0">
              <a:solidFill>
                <a:prstClr val="white"/>
              </a:solidFill>
            </a:endParaRPr>
          </a:p>
        </p:txBody>
      </p:sp>
      <p:pic>
        <p:nvPicPr>
          <p:cNvPr id="5" name="Picture 4">
            <a:extLst>
              <a:ext uri="{FF2B5EF4-FFF2-40B4-BE49-F238E27FC236}">
                <a16:creationId xmlns:a16="http://schemas.microsoft.com/office/drawing/2014/main" xmlns="" id="{C86275F9-BFB3-4090-8A80-1D93C20E59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5713" y="3877937"/>
            <a:ext cx="2675112" cy="2660573"/>
          </a:xfrm>
          <a:prstGeom prst="rect">
            <a:avLst/>
          </a:prstGeom>
        </p:spPr>
      </p:pic>
      <p:pic>
        <p:nvPicPr>
          <p:cNvPr id="6" name="Picture 5">
            <a:extLst>
              <a:ext uri="{FF2B5EF4-FFF2-40B4-BE49-F238E27FC236}">
                <a16:creationId xmlns:a16="http://schemas.microsoft.com/office/drawing/2014/main" xmlns="" id="{D9EF2ED8-2A51-4649-9B89-67B4FFD2F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3027" y="5891322"/>
            <a:ext cx="748704" cy="744635"/>
          </a:xfrm>
          <a:prstGeom prst="rect">
            <a:avLst/>
          </a:prstGeom>
        </p:spPr>
      </p:pic>
      <p:sp>
        <p:nvSpPr>
          <p:cNvPr id="7" name="Oval 6">
            <a:extLst>
              <a:ext uri="{FF2B5EF4-FFF2-40B4-BE49-F238E27FC236}">
                <a16:creationId xmlns:a16="http://schemas.microsoft.com/office/drawing/2014/main" xmlns="" id="{AFC26EB4-BB7F-4E63-A146-2EE6EEA78615}"/>
              </a:ext>
            </a:extLst>
          </p:cNvPr>
          <p:cNvSpPr/>
          <p:nvPr/>
        </p:nvSpPr>
        <p:spPr>
          <a:xfrm>
            <a:off x="3283027" y="5891322"/>
            <a:ext cx="748704" cy="7487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006787"/>
      </p:ext>
    </p:extLst>
  </p:cSld>
  <p:clrMapOvr>
    <a:masterClrMapping/>
  </p:clrMapOvr>
  <mc:AlternateContent xmlns:mc="http://schemas.openxmlformats.org/markup-compatibility/2006" xmlns:p14="http://schemas.microsoft.com/office/powerpoint/2010/main">
    <mc:Choice Requires="p14">
      <p:transition spd="slow" p14:dur="2000" advTm="23053"/>
    </mc:Choice>
    <mc:Fallback xmlns="">
      <p:transition spd="slow" advTm="230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28799" y="345732"/>
            <a:ext cx="6842026" cy="1293028"/>
          </a:xfrm>
        </p:spPr>
        <p:txBody>
          <a:bodyPr>
            <a:noAutofit/>
          </a:bodyPr>
          <a:lstStyle/>
          <a:p>
            <a:r>
              <a:rPr lang="en-US" sz="4800" cap="none" dirty="0"/>
              <a:t>Background</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Design…</a:t>
            </a:r>
          </a:p>
          <a:p>
            <a:pPr lvl="2"/>
            <a:r>
              <a:rPr lang="en-US" sz="2600" dirty="0">
                <a:solidFill>
                  <a:prstClr val="white"/>
                </a:solidFill>
              </a:rPr>
              <a:t>Background</a:t>
            </a:r>
          </a:p>
          <a:p>
            <a:pPr lvl="3"/>
            <a:r>
              <a:rPr lang="de-DE" b="1" dirty="0"/>
              <a:t>Channel Art: 2560 x 1440 pixels 	</a:t>
            </a:r>
            <a:endParaRPr lang="en-US" sz="2400" dirty="0">
              <a:solidFill>
                <a:prstClr val="white"/>
              </a:solidFill>
            </a:endParaRPr>
          </a:p>
        </p:txBody>
      </p:sp>
      <p:pic>
        <p:nvPicPr>
          <p:cNvPr id="6" name="Picture 5">
            <a:extLst>
              <a:ext uri="{FF2B5EF4-FFF2-40B4-BE49-F238E27FC236}">
                <a16:creationId xmlns:a16="http://schemas.microsoft.com/office/drawing/2014/main" xmlns="" id="{85A02FB8-806A-4B36-883C-EE9006201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9920"/>
            <a:ext cx="9144000" cy="2569520"/>
          </a:xfrm>
          <a:prstGeom prst="rect">
            <a:avLst/>
          </a:prstGeom>
          <a:ln>
            <a:noFill/>
          </a:ln>
          <a:effectLst>
            <a:softEdge rad="112500"/>
          </a:effectLst>
        </p:spPr>
      </p:pic>
    </p:spTree>
    <p:extLst>
      <p:ext uri="{BB962C8B-B14F-4D97-AF65-F5344CB8AC3E}">
        <p14:creationId xmlns:p14="http://schemas.microsoft.com/office/powerpoint/2010/main" val="391988677"/>
      </p:ext>
    </p:extLst>
  </p:cSld>
  <p:clrMapOvr>
    <a:masterClrMapping/>
  </p:clrMapOvr>
  <mc:AlternateContent xmlns:mc="http://schemas.openxmlformats.org/markup-compatibility/2006" xmlns:p14="http://schemas.microsoft.com/office/powerpoint/2010/main">
    <mc:Choice Requires="p14">
      <p:transition spd="slow" p14:dur="2000" advTm="33202"/>
    </mc:Choice>
    <mc:Fallback xmlns="">
      <p:transition spd="slow" advTm="3320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AE954B-5988-43E0-A113-C389FBF786FE}"/>
              </a:ext>
            </a:extLst>
          </p:cNvPr>
          <p:cNvSpPr>
            <a:spLocks noGrp="1"/>
          </p:cNvSpPr>
          <p:nvPr>
            <p:ph type="title"/>
          </p:nvPr>
        </p:nvSpPr>
        <p:spPr/>
        <p:txBody>
          <a:bodyPr/>
          <a:lstStyle/>
          <a:p>
            <a:r>
              <a:rPr lang="en-US" cap="none" dirty="0">
                <a:solidFill>
                  <a:schemeClr val="accent2">
                    <a:lumMod val="60000"/>
                    <a:lumOff val="40000"/>
                  </a:schemeClr>
                </a:solidFill>
              </a:rPr>
              <a:t>YouTube &amp; WordPress</a:t>
            </a:r>
          </a:p>
        </p:txBody>
      </p:sp>
      <p:sp>
        <p:nvSpPr>
          <p:cNvPr id="3" name="Content Placeholder 2">
            <a:extLst>
              <a:ext uri="{FF2B5EF4-FFF2-40B4-BE49-F238E27FC236}">
                <a16:creationId xmlns:a16="http://schemas.microsoft.com/office/drawing/2014/main" xmlns="" id="{B5E2DBBC-DC2A-4625-8345-A4197E3F1BC4}"/>
              </a:ext>
            </a:extLst>
          </p:cNvPr>
          <p:cNvSpPr>
            <a:spLocks noGrp="1"/>
          </p:cNvSpPr>
          <p:nvPr>
            <p:ph idx="1"/>
          </p:nvPr>
        </p:nvSpPr>
        <p:spPr/>
        <p:txBody>
          <a:bodyPr/>
          <a:lstStyle/>
          <a:p>
            <a:r>
              <a:rPr lang="en-US" sz="2800" dirty="0"/>
              <a:t>Why should you use YouTube?</a:t>
            </a:r>
          </a:p>
          <a:p>
            <a:r>
              <a:rPr lang="en-US" sz="2800" dirty="0"/>
              <a:t>Add Video to WordPress Pages &amp; Post</a:t>
            </a:r>
          </a:p>
          <a:p>
            <a:r>
              <a:rPr lang="en-US" sz="2800" dirty="0"/>
              <a:t>Creating your YouTube Channel</a:t>
            </a:r>
          </a:p>
          <a:p>
            <a:r>
              <a:rPr lang="en-US" sz="2800" dirty="0"/>
              <a:t>Creating your Video(s)</a:t>
            </a:r>
          </a:p>
          <a:p>
            <a:r>
              <a:rPr lang="en-US" sz="2800" dirty="0"/>
              <a:t>The Power of WordPress and YouTube </a:t>
            </a:r>
          </a:p>
          <a:p>
            <a:endParaRPr lang="en-US" dirty="0"/>
          </a:p>
        </p:txBody>
      </p:sp>
    </p:spTree>
    <p:extLst>
      <p:ext uri="{BB962C8B-B14F-4D97-AF65-F5344CB8AC3E}">
        <p14:creationId xmlns:p14="http://schemas.microsoft.com/office/powerpoint/2010/main" val="786471610"/>
      </p:ext>
    </p:extLst>
  </p:cSld>
  <p:clrMapOvr>
    <a:masterClrMapping/>
  </p:clrMapOvr>
  <mc:AlternateContent xmlns:mc="http://schemas.openxmlformats.org/markup-compatibility/2006" xmlns:p14="http://schemas.microsoft.com/office/powerpoint/2010/main">
    <mc:Choice Requires="p14">
      <p:transition spd="slow" p14:dur="2000" advTm="26233"/>
    </mc:Choice>
    <mc:Fallback xmlns="">
      <p:transition spd="slow" advTm="2623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828799" y="345732"/>
            <a:ext cx="6842026" cy="1293028"/>
          </a:xfrm>
        </p:spPr>
        <p:txBody>
          <a:bodyPr>
            <a:noAutofit/>
          </a:bodyPr>
          <a:lstStyle/>
          <a:p>
            <a:r>
              <a:rPr lang="en-US" sz="4800" cap="none" dirty="0"/>
              <a:t>Creative Thumbnails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Design…</a:t>
            </a:r>
          </a:p>
          <a:p>
            <a:pPr lvl="2"/>
            <a:r>
              <a:rPr lang="en-US" sz="2600" dirty="0">
                <a:solidFill>
                  <a:prstClr val="white"/>
                </a:solidFill>
              </a:rPr>
              <a:t>Creative Thumbnails</a:t>
            </a:r>
          </a:p>
          <a:p>
            <a:pPr lvl="3"/>
            <a:r>
              <a:rPr lang="en-US" sz="2000" b="1" dirty="0"/>
              <a:t>1920×1080 pixels</a:t>
            </a:r>
            <a:endParaRPr lang="en-US" sz="2000" b="1" dirty="0">
              <a:solidFill>
                <a:prstClr val="white"/>
              </a:solidFill>
            </a:endParaRPr>
          </a:p>
          <a:p>
            <a:pPr marL="1371600" lvl="3" indent="0">
              <a:buNone/>
            </a:pPr>
            <a:r>
              <a:rPr lang="de-DE" b="1" dirty="0"/>
              <a:t>	</a:t>
            </a:r>
            <a:endParaRPr lang="en-US" sz="2400" dirty="0">
              <a:solidFill>
                <a:prstClr val="white"/>
              </a:solidFill>
            </a:endParaRPr>
          </a:p>
        </p:txBody>
      </p:sp>
      <p:pic>
        <p:nvPicPr>
          <p:cNvPr id="5" name="Picture 4">
            <a:extLst>
              <a:ext uri="{FF2B5EF4-FFF2-40B4-BE49-F238E27FC236}">
                <a16:creationId xmlns:a16="http://schemas.microsoft.com/office/drawing/2014/main" xmlns="" id="{DE72A5C4-8EF2-42B1-BE21-7863F08BC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16" y="3429000"/>
            <a:ext cx="8062568" cy="3308101"/>
          </a:xfrm>
          <a:prstGeom prst="rect">
            <a:avLst/>
          </a:prstGeom>
        </p:spPr>
      </p:pic>
      <p:pic>
        <p:nvPicPr>
          <p:cNvPr id="7" name="Picture 6">
            <a:extLst>
              <a:ext uri="{FF2B5EF4-FFF2-40B4-BE49-F238E27FC236}">
                <a16:creationId xmlns:a16="http://schemas.microsoft.com/office/drawing/2014/main" xmlns="" id="{121E6DC0-D5B7-4241-9277-5A9D6F0F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21" y="1774949"/>
            <a:ext cx="8008924" cy="3308101"/>
          </a:xfrm>
          <a:prstGeom prst="rect">
            <a:avLst/>
          </a:prstGeom>
        </p:spPr>
      </p:pic>
    </p:spTree>
    <p:extLst>
      <p:ext uri="{BB962C8B-B14F-4D97-AF65-F5344CB8AC3E}">
        <p14:creationId xmlns:p14="http://schemas.microsoft.com/office/powerpoint/2010/main" val="3343910969"/>
      </p:ext>
    </p:extLst>
  </p:cSld>
  <p:clrMapOvr>
    <a:masterClrMapping/>
  </p:clrMapOvr>
  <mc:AlternateContent xmlns:mc="http://schemas.openxmlformats.org/markup-compatibility/2006" xmlns:p14="http://schemas.microsoft.com/office/powerpoint/2010/main">
    <mc:Choice Requires="p14">
      <p:transition spd="slow" p14:dur="2000" advTm="134289"/>
    </mc:Choice>
    <mc:Fallback xmlns="">
      <p:transition spd="slow" advTm="13428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Modifying  your</a:t>
            </a:r>
            <a:br>
              <a:rPr lang="en-US" sz="4800" cap="none" dirty="0"/>
            </a:br>
            <a:r>
              <a:rPr lang="en-US" sz="4800" cap="none" dirty="0"/>
              <a:t>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Brand the channel</a:t>
            </a:r>
          </a:p>
          <a:p>
            <a:pPr lvl="2"/>
            <a:r>
              <a:rPr lang="en-US" sz="2600" dirty="0">
                <a:solidFill>
                  <a:prstClr val="white"/>
                </a:solidFill>
              </a:rPr>
              <a:t> Add Logo</a:t>
            </a:r>
          </a:p>
          <a:p>
            <a:pPr lvl="3"/>
            <a:r>
              <a:rPr lang="en-US" sz="2400" dirty="0">
                <a:solidFill>
                  <a:prstClr val="white"/>
                </a:solidFill>
              </a:rPr>
              <a:t>Creator  studio&gt;Channel&gt; Advanced</a:t>
            </a:r>
          </a:p>
          <a:p>
            <a:pPr lvl="2"/>
            <a:endParaRPr lang="en-US" sz="2600" dirty="0">
              <a:solidFill>
                <a:prstClr val="white"/>
              </a:solidFill>
            </a:endParaRPr>
          </a:p>
        </p:txBody>
      </p:sp>
      <p:pic>
        <p:nvPicPr>
          <p:cNvPr id="5" name="Picture 4">
            <a:extLst>
              <a:ext uri="{FF2B5EF4-FFF2-40B4-BE49-F238E27FC236}">
                <a16:creationId xmlns:a16="http://schemas.microsoft.com/office/drawing/2014/main" xmlns="" id="{C5A7EDB3-8FDC-41DC-A2BE-8CF397395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71" y="3571545"/>
            <a:ext cx="8736376" cy="2829254"/>
          </a:xfrm>
          <a:prstGeom prst="rect">
            <a:avLst/>
          </a:prstGeom>
        </p:spPr>
      </p:pic>
    </p:spTree>
    <p:extLst>
      <p:ext uri="{BB962C8B-B14F-4D97-AF65-F5344CB8AC3E}">
        <p14:creationId xmlns:p14="http://schemas.microsoft.com/office/powerpoint/2010/main" val="3359194723"/>
      </p:ext>
    </p:extLst>
  </p:cSld>
  <p:clrMapOvr>
    <a:masterClrMapping/>
  </p:clrMapOvr>
  <mc:AlternateContent xmlns:mc="http://schemas.openxmlformats.org/markup-compatibility/2006" xmlns:p14="http://schemas.microsoft.com/office/powerpoint/2010/main">
    <mc:Choice Requires="p14">
      <p:transition spd="slow" p14:dur="2000" advTm="46427"/>
    </mc:Choice>
    <mc:Fallback xmlns="">
      <p:transition spd="slow" advTm="4642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Modifying  your</a:t>
            </a:r>
            <a:br>
              <a:rPr lang="en-US" sz="4800" cap="none" dirty="0"/>
            </a:br>
            <a:r>
              <a:rPr lang="en-US" sz="4800" cap="none" dirty="0"/>
              <a:t>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Brand the channel</a:t>
            </a:r>
          </a:p>
          <a:p>
            <a:pPr lvl="2"/>
            <a:r>
              <a:rPr lang="en-US" sz="2600" dirty="0">
                <a:solidFill>
                  <a:prstClr val="white"/>
                </a:solidFill>
              </a:rPr>
              <a:t>Add Background</a:t>
            </a:r>
          </a:p>
          <a:p>
            <a:pPr lvl="3"/>
            <a:r>
              <a:rPr lang="en-US" sz="2400" dirty="0">
                <a:solidFill>
                  <a:prstClr val="white"/>
                </a:solidFill>
              </a:rPr>
              <a:t>Channel icon&gt; </a:t>
            </a:r>
            <a:r>
              <a:rPr lang="en-US" sz="2400" dirty="0" err="1">
                <a:solidFill>
                  <a:prstClr val="white"/>
                </a:solidFill>
              </a:rPr>
              <a:t>mychannel</a:t>
            </a:r>
            <a:endParaRPr lang="en-US" sz="2400" dirty="0">
              <a:solidFill>
                <a:prstClr val="white"/>
              </a:solidFill>
            </a:endParaRPr>
          </a:p>
        </p:txBody>
      </p:sp>
      <p:pic>
        <p:nvPicPr>
          <p:cNvPr id="5" name="Picture 4">
            <a:extLst>
              <a:ext uri="{FF2B5EF4-FFF2-40B4-BE49-F238E27FC236}">
                <a16:creationId xmlns:a16="http://schemas.microsoft.com/office/drawing/2014/main" xmlns="" id="{8F1E920A-E4B7-4981-9B2F-ED5ED9E2F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06" y="3962451"/>
            <a:ext cx="8482988" cy="2543559"/>
          </a:xfrm>
          <a:prstGeom prst="rect">
            <a:avLst/>
          </a:prstGeom>
        </p:spPr>
      </p:pic>
    </p:spTree>
    <p:extLst>
      <p:ext uri="{BB962C8B-B14F-4D97-AF65-F5344CB8AC3E}">
        <p14:creationId xmlns:p14="http://schemas.microsoft.com/office/powerpoint/2010/main" val="164103883"/>
      </p:ext>
    </p:extLst>
  </p:cSld>
  <p:clrMapOvr>
    <a:masterClrMapping/>
  </p:clrMapOvr>
  <mc:AlternateContent xmlns:mc="http://schemas.openxmlformats.org/markup-compatibility/2006" xmlns:p14="http://schemas.microsoft.com/office/powerpoint/2010/main">
    <mc:Choice Requires="p14">
      <p:transition spd="slow" p14:dur="2000" advTm="46427"/>
    </mc:Choice>
    <mc:Fallback xmlns="">
      <p:transition spd="slow" advTm="4642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Modifying  your</a:t>
            </a:r>
            <a:br>
              <a:rPr lang="en-US" sz="4800" cap="none" dirty="0"/>
            </a:br>
            <a:r>
              <a:rPr lang="en-US" sz="4800" cap="none" dirty="0"/>
              <a:t> YouTube Channel</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Brand the channel</a:t>
            </a:r>
          </a:p>
          <a:p>
            <a:pPr lvl="2"/>
            <a:r>
              <a:rPr lang="en-US" sz="2600" dirty="0">
                <a:solidFill>
                  <a:prstClr val="white"/>
                </a:solidFill>
              </a:rPr>
              <a:t>Add at </a:t>
            </a:r>
            <a:r>
              <a:rPr lang="en-US" sz="2600">
                <a:solidFill>
                  <a:prstClr val="white"/>
                </a:solidFill>
              </a:rPr>
              <a:t>upload time</a:t>
            </a:r>
            <a:br>
              <a:rPr lang="en-US" sz="2600">
                <a:solidFill>
                  <a:prstClr val="white"/>
                </a:solidFill>
              </a:rPr>
            </a:br>
            <a:r>
              <a:rPr lang="en-US" sz="2600">
                <a:solidFill>
                  <a:prstClr val="white"/>
                </a:solidFill>
              </a:rPr>
              <a:t> </a:t>
            </a:r>
            <a:r>
              <a:rPr lang="en-US" sz="2600" dirty="0">
                <a:solidFill>
                  <a:prstClr val="white"/>
                </a:solidFill>
              </a:rPr>
              <a:t>select Thumbnails</a:t>
            </a:r>
          </a:p>
        </p:txBody>
      </p:sp>
      <p:pic>
        <p:nvPicPr>
          <p:cNvPr id="5" name="Picture 4">
            <a:extLst>
              <a:ext uri="{FF2B5EF4-FFF2-40B4-BE49-F238E27FC236}">
                <a16:creationId xmlns:a16="http://schemas.microsoft.com/office/drawing/2014/main" xmlns="" id="{4B94C175-620E-4814-866D-C8C34A21BC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2694" y="3516447"/>
            <a:ext cx="4318612" cy="2429219"/>
          </a:xfrm>
          <a:prstGeom prst="rect">
            <a:avLst/>
          </a:prstGeom>
        </p:spPr>
      </p:pic>
    </p:spTree>
    <p:extLst>
      <p:ext uri="{BB962C8B-B14F-4D97-AF65-F5344CB8AC3E}">
        <p14:creationId xmlns:p14="http://schemas.microsoft.com/office/powerpoint/2010/main" val="3312726711"/>
      </p:ext>
    </p:extLst>
  </p:cSld>
  <p:clrMapOvr>
    <a:masterClrMapping/>
  </p:clrMapOvr>
  <mc:AlternateContent xmlns:mc="http://schemas.openxmlformats.org/markup-compatibility/2006" xmlns:p14="http://schemas.microsoft.com/office/powerpoint/2010/main">
    <mc:Choice Requires="p14">
      <p:transition spd="slow" p14:dur="2000" advTm="46427"/>
    </mc:Choice>
    <mc:Fallback xmlns="">
      <p:transition spd="slow" advTm="4642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78A08E-6500-44B0-8472-8EAE54753D0F}"/>
              </a:ext>
            </a:extLst>
          </p:cNvPr>
          <p:cNvSpPr>
            <a:spLocks noGrp="1"/>
          </p:cNvSpPr>
          <p:nvPr>
            <p:ph type="title"/>
          </p:nvPr>
        </p:nvSpPr>
        <p:spPr/>
        <p:txBody>
          <a:bodyPr/>
          <a:lstStyle/>
          <a:p>
            <a:r>
              <a:rPr lang="en-US" dirty="0">
                <a:solidFill>
                  <a:schemeClr val="accent2">
                    <a:lumMod val="60000"/>
                    <a:lumOff val="40000"/>
                  </a:schemeClr>
                </a:solidFill>
              </a:rPr>
              <a:t>Creating Video</a:t>
            </a:r>
          </a:p>
        </p:txBody>
      </p:sp>
      <p:sp>
        <p:nvSpPr>
          <p:cNvPr id="3" name="Content Placeholder 2">
            <a:extLst>
              <a:ext uri="{FF2B5EF4-FFF2-40B4-BE49-F238E27FC236}">
                <a16:creationId xmlns:a16="http://schemas.microsoft.com/office/drawing/2014/main" xmlns="" id="{71C82259-3C81-4D2B-89BC-475C953345B2}"/>
              </a:ext>
            </a:extLst>
          </p:cNvPr>
          <p:cNvSpPr>
            <a:spLocks noGrp="1"/>
          </p:cNvSpPr>
          <p:nvPr>
            <p:ph idx="1"/>
          </p:nvPr>
        </p:nvSpPr>
        <p:spPr>
          <a:xfrm>
            <a:off x="1200838" y="2194560"/>
            <a:ext cx="7348801" cy="4069080"/>
          </a:xfrm>
        </p:spPr>
        <p:txBody>
          <a:bodyPr>
            <a:normAutofit/>
          </a:bodyPr>
          <a:lstStyle/>
          <a:p>
            <a:r>
              <a:rPr lang="en-US" sz="3200" dirty="0"/>
              <a:t>Free to host on the </a:t>
            </a:r>
            <a:br>
              <a:rPr lang="en-US" sz="3200" dirty="0"/>
            </a:br>
            <a:r>
              <a:rPr lang="en-US" sz="3200" dirty="0"/>
              <a:t>Second Largest Search Engine</a:t>
            </a:r>
          </a:p>
          <a:p>
            <a:r>
              <a:rPr lang="en-US" sz="3200" dirty="0"/>
              <a:t>Free to Create</a:t>
            </a:r>
          </a:p>
          <a:p>
            <a:r>
              <a:rPr lang="en-US" sz="3200" dirty="0"/>
              <a:t>Free to Promote</a:t>
            </a:r>
          </a:p>
          <a:p>
            <a:r>
              <a:rPr lang="en-US" sz="3200" dirty="0">
                <a:solidFill>
                  <a:srgbClr val="FFC000"/>
                </a:solidFill>
              </a:rPr>
              <a:t>The Cost is your </a:t>
            </a:r>
          </a:p>
          <a:p>
            <a:pPr lvl="1"/>
            <a:r>
              <a:rPr lang="en-US" sz="2800" dirty="0"/>
              <a:t>Creativity </a:t>
            </a:r>
          </a:p>
          <a:p>
            <a:pPr lvl="1"/>
            <a:r>
              <a:rPr lang="en-US" sz="2800" dirty="0"/>
              <a:t>Time </a:t>
            </a:r>
          </a:p>
          <a:p>
            <a:pPr lvl="1"/>
            <a:r>
              <a:rPr lang="en-US" sz="2800" dirty="0"/>
              <a:t>Effort</a:t>
            </a:r>
          </a:p>
        </p:txBody>
      </p:sp>
    </p:spTree>
    <p:extLst>
      <p:ext uri="{BB962C8B-B14F-4D97-AF65-F5344CB8AC3E}">
        <p14:creationId xmlns:p14="http://schemas.microsoft.com/office/powerpoint/2010/main" val="616017097"/>
      </p:ext>
    </p:extLst>
  </p:cSld>
  <p:clrMapOvr>
    <a:masterClrMapping/>
  </p:clrMapOvr>
  <mc:AlternateContent xmlns:mc="http://schemas.openxmlformats.org/markup-compatibility/2006" xmlns:p14="http://schemas.microsoft.com/office/powerpoint/2010/main">
    <mc:Choice Requires="p14">
      <p:transition spd="slow" p14:dur="2000" advTm="65546"/>
    </mc:Choice>
    <mc:Fallback xmlns="">
      <p:transition spd="slow" advTm="65546"/>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Video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3200" dirty="0">
                <a:solidFill>
                  <a:prstClr val="white"/>
                </a:solidFill>
              </a:rPr>
              <a:t>Research your Topic</a:t>
            </a:r>
          </a:p>
          <a:p>
            <a:pPr lvl="1"/>
            <a:r>
              <a:rPr lang="en-US" sz="3200" dirty="0">
                <a:solidFill>
                  <a:prstClr val="white"/>
                </a:solidFill>
              </a:rPr>
              <a:t>Research the Competition</a:t>
            </a:r>
          </a:p>
        </p:txBody>
      </p:sp>
      <p:pic>
        <p:nvPicPr>
          <p:cNvPr id="5" name="Picture 4">
            <a:extLst>
              <a:ext uri="{FF2B5EF4-FFF2-40B4-BE49-F238E27FC236}">
                <a16:creationId xmlns:a16="http://schemas.microsoft.com/office/drawing/2014/main" xmlns="" id="{82B46E73-2057-4691-A23C-E72AF37A1AE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61548" y="3444592"/>
            <a:ext cx="2666667" cy="2819048"/>
          </a:xfrm>
          <a:prstGeom prst="rect">
            <a:avLst/>
          </a:prstGeom>
        </p:spPr>
      </p:pic>
    </p:spTree>
    <p:extLst>
      <p:ext uri="{BB962C8B-B14F-4D97-AF65-F5344CB8AC3E}">
        <p14:creationId xmlns:p14="http://schemas.microsoft.com/office/powerpoint/2010/main" val="2962707559"/>
      </p:ext>
    </p:extLst>
  </p:cSld>
  <p:clrMapOvr>
    <a:masterClrMapping/>
  </p:clrMapOvr>
  <mc:AlternateContent xmlns:mc="http://schemas.openxmlformats.org/markup-compatibility/2006" xmlns:p14="http://schemas.microsoft.com/office/powerpoint/2010/main">
    <mc:Choice Requires="p14">
      <p:transition spd="slow" p14:dur="2000" advTm="71137"/>
    </mc:Choice>
    <mc:Fallback xmlns="">
      <p:transition spd="slow" advTm="711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Video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Develop your idea </a:t>
            </a:r>
          </a:p>
          <a:p>
            <a:pPr lvl="2"/>
            <a:r>
              <a:rPr lang="en-US" sz="2400" dirty="0">
                <a:solidFill>
                  <a:prstClr val="white"/>
                </a:solidFill>
              </a:rPr>
              <a:t>Create a compelling Story</a:t>
            </a:r>
          </a:p>
        </p:txBody>
      </p:sp>
    </p:spTree>
    <p:extLst>
      <p:ext uri="{BB962C8B-B14F-4D97-AF65-F5344CB8AC3E}">
        <p14:creationId xmlns:p14="http://schemas.microsoft.com/office/powerpoint/2010/main" val="3156737778"/>
      </p:ext>
    </p:extLst>
  </p:cSld>
  <p:clrMapOvr>
    <a:masterClrMapping/>
  </p:clrMapOvr>
  <mc:AlternateContent xmlns:mc="http://schemas.openxmlformats.org/markup-compatibility/2006" xmlns:p14="http://schemas.microsoft.com/office/powerpoint/2010/main">
    <mc:Choice Requires="p14">
      <p:transition spd="slow" p14:dur="2000" advTm="49581"/>
    </mc:Choice>
    <mc:Fallback xmlns="">
      <p:transition spd="slow" advTm="49581"/>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Video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Storyboard your Shots</a:t>
            </a:r>
          </a:p>
          <a:p>
            <a:pPr lvl="2"/>
            <a:r>
              <a:rPr lang="en-US" b="1" cap="all" dirty="0"/>
              <a:t>SEQUENCE </a:t>
            </a:r>
            <a:r>
              <a:rPr lang="en-US" sz="2200" dirty="0">
                <a:solidFill>
                  <a:prstClr val="white"/>
                </a:solidFill>
              </a:rPr>
              <a:t> the shots with your story</a:t>
            </a:r>
          </a:p>
        </p:txBody>
      </p:sp>
      <p:graphicFrame>
        <p:nvGraphicFramePr>
          <p:cNvPr id="4" name="Object 3">
            <a:hlinkClick r:id="" action="ppaction://ole?verb=0"/>
            <a:extLst>
              <a:ext uri="{FF2B5EF4-FFF2-40B4-BE49-F238E27FC236}">
                <a16:creationId xmlns:a16="http://schemas.microsoft.com/office/drawing/2014/main" xmlns="" id="{34284933-D38B-4432-BC5D-FC6787DF6C3F}"/>
              </a:ext>
            </a:extLst>
          </p:cNvPr>
          <p:cNvGraphicFramePr>
            <a:graphicFrameLocks noChangeAspect="1"/>
          </p:cNvGraphicFramePr>
          <p:nvPr>
            <p:extLst>
              <p:ext uri="{D42A27DB-BD31-4B8C-83A1-F6EECF244321}">
                <p14:modId xmlns:p14="http://schemas.microsoft.com/office/powerpoint/2010/main" val="933306329"/>
              </p:ext>
            </p:extLst>
          </p:nvPr>
        </p:nvGraphicFramePr>
        <p:xfrm>
          <a:off x="1531364" y="3061753"/>
          <a:ext cx="6350000" cy="3571875"/>
        </p:xfrm>
        <a:graphic>
          <a:graphicData uri="http://schemas.openxmlformats.org/presentationml/2006/ole">
            <mc:AlternateContent xmlns:mc="http://schemas.openxmlformats.org/markup-compatibility/2006">
              <mc:Choice xmlns:v="urn:schemas-microsoft-com:vml" Requires="v">
                <p:oleObj spid="_x0000_s1055" name="Presentation" r:id="rId3" imgW="6350040" imgH="3571920" progId="PowerPoint.Show.12">
                  <p:embed/>
                </p:oleObj>
              </mc:Choice>
              <mc:Fallback>
                <p:oleObj name="Presentation" r:id="rId3" imgW="6350040" imgH="3571920" progId="PowerPoint.Show.12">
                  <p:embed/>
                  <p:pic>
                    <p:nvPicPr>
                      <p:cNvPr id="4" name="Object 3">
                        <a:hlinkClick r:id="" action="ppaction://ole?verb=0"/>
                        <a:extLst>
                          <a:ext uri="{FF2B5EF4-FFF2-40B4-BE49-F238E27FC236}">
                            <a16:creationId xmlns:a16="http://schemas.microsoft.com/office/drawing/2014/main" xmlns="" id="{86991EDC-5777-40D7-8DEB-36DE69D33075}"/>
                          </a:ext>
                        </a:extLst>
                      </p:cNvPr>
                      <p:cNvPicPr/>
                      <p:nvPr/>
                    </p:nvPicPr>
                    <p:blipFill>
                      <a:blip r:embed="rId4"/>
                      <a:stretch>
                        <a:fillRect/>
                      </a:stretch>
                    </p:blipFill>
                    <p:spPr>
                      <a:xfrm>
                        <a:off x="1531364" y="3061753"/>
                        <a:ext cx="6350000" cy="3571875"/>
                      </a:xfrm>
                      <a:prstGeom prst="rect">
                        <a:avLst/>
                      </a:prstGeom>
                    </p:spPr>
                  </p:pic>
                </p:oleObj>
              </mc:Fallback>
            </mc:AlternateContent>
          </a:graphicData>
        </a:graphic>
      </p:graphicFrame>
    </p:spTree>
    <p:extLst>
      <p:ext uri="{BB962C8B-B14F-4D97-AF65-F5344CB8AC3E}">
        <p14:creationId xmlns:p14="http://schemas.microsoft.com/office/powerpoint/2010/main" val="1112725880"/>
      </p:ext>
    </p:extLst>
  </p:cSld>
  <p:clrMapOvr>
    <a:masterClrMapping/>
  </p:clrMapOvr>
  <mc:AlternateContent xmlns:mc="http://schemas.openxmlformats.org/markup-compatibility/2006" xmlns:p14="http://schemas.microsoft.com/office/powerpoint/2010/main">
    <mc:Choice Requires="p14">
      <p:transition spd="slow" p14:dur="2000" advTm="50358"/>
    </mc:Choice>
    <mc:Fallback xmlns="">
      <p:transition spd="slow" advTm="503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2208" y="3791313"/>
            <a:ext cx="4390269" cy="1200329"/>
          </a:xfrm>
          <a:prstGeom prst="rect">
            <a:avLst/>
          </a:prstGeom>
          <a:noFill/>
        </p:spPr>
        <p:txBody>
          <a:bodyPr wrap="square" rtlCol="0" anchor="t">
            <a:spAutoFit/>
          </a:bodyPr>
          <a:lstStyle/>
          <a:p>
            <a:r>
              <a:rPr lang="en-US" dirty="0"/>
              <a:t>You have HD video recording tool in your pocket and with all your mobile devices.</a:t>
            </a:r>
          </a:p>
          <a:p>
            <a:endParaRPr lang="en-US" dirty="0"/>
          </a:p>
        </p:txBody>
      </p:sp>
      <p:pic>
        <p:nvPicPr>
          <p:cNvPr id="6" name="Picture 5" descr="tablets1.jpg"/>
          <p:cNvPicPr>
            <a:picLocks noChangeAspect="1"/>
          </p:cNvPicPr>
          <p:nvPr/>
        </p:nvPicPr>
        <p:blipFill>
          <a:blip r:embed="rId3">
            <a:extLst>
              <a:ext uri="{BEBA8EAE-BF5A-486C-A8C5-ECC9F3942E4B}">
                <a14:imgProps xmlns:a14="http://schemas.microsoft.com/office/drawing/2010/main">
                  <a14:imgLayer r:embed="rId4">
                    <a14:imgEffect>
                      <a14:backgroundRemoval t="5056" b="92697" l="4000" r="97053">
                        <a14:foregroundMark x1="13789" y1="88951" x2="6947" y2="79775"/>
                        <a14:foregroundMark x1="6947" y1="79775" x2="6000" y2="47940"/>
                        <a14:foregroundMark x1="6000" y1="47940" x2="7789" y2="33146"/>
                        <a14:foregroundMark x1="7789" y1="33146" x2="30632" y2="9176"/>
                        <a14:foregroundMark x1="30632" y1="9176" x2="40526" y2="8801"/>
                        <a14:foregroundMark x1="40526" y1="8801" x2="47895" y2="19101"/>
                        <a14:foregroundMark x1="47895" y1="19101" x2="49579" y2="34457"/>
                        <a14:foregroundMark x1="49579" y1="34457" x2="46632" y2="52809"/>
                        <a14:foregroundMark x1="46632" y1="52809" x2="47263" y2="69850"/>
                        <a14:foregroundMark x1="47263" y1="69850" x2="53158" y2="81461"/>
                        <a14:foregroundMark x1="53158" y1="81461" x2="78316" y2="91386"/>
                        <a14:foregroundMark x1="78316" y1="91386" x2="87579" y2="89700"/>
                        <a14:foregroundMark x1="87579" y1="89700" x2="95053" y2="60674"/>
                        <a14:foregroundMark x1="95053" y1="60674" x2="94316" y2="12172"/>
                        <a14:foregroundMark x1="94316" y1="12172" x2="84421" y2="8240"/>
                        <a14:foregroundMark x1="84421" y1="8240" x2="75263" y2="9176"/>
                        <a14:foregroundMark x1="75263" y1="9176" x2="68842" y2="19663"/>
                        <a14:foregroundMark x1="68842" y1="19663" x2="57368" y2="17603"/>
                        <a14:foregroundMark x1="64316" y1="72659" x2="90211" y2="44195"/>
                        <a14:foregroundMark x1="94316" y1="81273" x2="94526" y2="47753"/>
                        <a14:foregroundMark x1="53474" y1="64981" x2="90947" y2="18165"/>
                        <a14:foregroundMark x1="90947" y1="18165" x2="90947" y2="18165"/>
                        <a14:foregroundMark x1="51158" y1="40449" x2="87684" y2="18914"/>
                        <a14:foregroundMark x1="87684" y1="18914" x2="87684" y2="18914"/>
                        <a14:foregroundMark x1="90842" y1="39700" x2="90632" y2="18165"/>
                        <a14:foregroundMark x1="74316" y1="20599" x2="83789" y2="17790"/>
                        <a14:foregroundMark x1="83789" y1="17790" x2="85579" y2="17790"/>
                        <a14:foregroundMark x1="81263" y1="97940" x2="73263" y2="91011"/>
                        <a14:foregroundMark x1="73263" y1="91011" x2="73158" y2="92697"/>
                        <a14:foregroundMark x1="38737" y1="87453" x2="20421" y2="87828"/>
                        <a14:foregroundMark x1="20421" y1="87828" x2="19158" y2="71723"/>
                        <a14:foregroundMark x1="19158" y1="71723" x2="10737" y2="73783"/>
                        <a14:foregroundMark x1="10737" y1="73783" x2="15789" y2="60487"/>
                        <a14:foregroundMark x1="15789" y1="60487" x2="8947" y2="50749"/>
                        <a14:foregroundMark x1="8947" y1="50749" x2="16000" y2="41573"/>
                        <a14:foregroundMark x1="16000" y1="41573" x2="19579" y2="27715"/>
                        <a14:foregroundMark x1="19579" y1="27715" x2="20211" y2="12172"/>
                        <a14:foregroundMark x1="20211" y1="12172" x2="37789" y2="6742"/>
                        <a14:foregroundMark x1="37789" y1="6742" x2="47474" y2="7491"/>
                        <a14:foregroundMark x1="41789" y1="20225" x2="44526" y2="52622"/>
                        <a14:foregroundMark x1="44526" y1="52622" x2="43474" y2="68539"/>
                        <a14:foregroundMark x1="43474" y1="68539" x2="46947" y2="82584"/>
                        <a14:foregroundMark x1="46947" y1="82584" x2="45474" y2="87453"/>
                        <a14:foregroundMark x1="38105" y1="88577" x2="30316" y2="88202"/>
                        <a14:foregroundMark x1="4842" y1="88951" x2="7053" y2="54682"/>
                        <a14:foregroundMark x1="7053" y1="54682" x2="4526" y2="23221"/>
                        <a14:foregroundMark x1="4526" y1="23221" x2="12842" y2="18539"/>
                        <a14:foregroundMark x1="12842" y1="18539" x2="18842" y2="20225"/>
                        <a14:foregroundMark x1="4316" y1="77154" x2="5474" y2="61798"/>
                        <a14:foregroundMark x1="5474" y1="61798" x2="4105" y2="39326"/>
                        <a14:foregroundMark x1="97789" y1="82772" x2="96000" y2="67603"/>
                        <a14:foregroundMark x1="96000" y1="67603" x2="97053" y2="44195"/>
                        <a14:foregroundMark x1="50316" y1="10674" x2="28737" y2="5805"/>
                        <a14:foregroundMark x1="19789" y1="32022" x2="21789" y2="47378"/>
                        <a14:foregroundMark x1="21789" y1="47378" x2="18842" y2="70225"/>
                        <a14:foregroundMark x1="19053" y1="57303" x2="19789" y2="42322"/>
                        <a14:foregroundMark x1="19789" y1="42322" x2="18316" y2="34082"/>
                        <a14:foregroundMark x1="26000" y1="5056" x2="34526" y2="6367"/>
                        <a14:foregroundMark x1="34526" y1="6367" x2="42421" y2="5056"/>
                        <a14:foregroundMark x1="28947" y1="91011" x2="37158" y2="89326"/>
                        <a14:backgroundMark x1="26000" y1="1873" x2="42211" y2="1873"/>
                      </a14:backgroundRemoval>
                    </a14:imgEffect>
                  </a14:imgLayer>
                </a14:imgProps>
              </a:ext>
            </a:extLst>
          </a:blip>
          <a:stretch>
            <a:fillRect/>
          </a:stretch>
        </p:blipFill>
        <p:spPr>
          <a:xfrm>
            <a:off x="3360840" y="180975"/>
            <a:ext cx="5665170" cy="3178581"/>
          </a:xfrm>
          <a:prstGeom prst="rect">
            <a:avLst/>
          </a:prstGeom>
        </p:spPr>
      </p:pic>
      <p:pic>
        <p:nvPicPr>
          <p:cNvPr id="5" name="Picture 4" descr="mobile-data-recovery.jp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90656" y="3791313"/>
            <a:ext cx="4007055" cy="2532012"/>
          </a:xfrm>
          <a:prstGeom prst="rect">
            <a:avLst/>
          </a:prstGeom>
        </p:spPr>
      </p:pic>
    </p:spTree>
    <p:extLst>
      <p:ext uri="{BB962C8B-B14F-4D97-AF65-F5344CB8AC3E}">
        <p14:creationId xmlns:p14="http://schemas.microsoft.com/office/powerpoint/2010/main" val="1095531447"/>
      </p:ext>
    </p:extLst>
  </p:cSld>
  <p:clrMapOvr>
    <a:masterClrMapping/>
  </p:clrMapOvr>
  <mc:AlternateContent xmlns:mc="http://schemas.openxmlformats.org/markup-compatibility/2006" xmlns:p14="http://schemas.microsoft.com/office/powerpoint/2010/main">
    <mc:Choice Requires="p14">
      <p:transition spd="slow" p14:dur="2000" advTm="11416"/>
    </mc:Choice>
    <mc:Fallback xmlns="">
      <p:transition spd="slow" advTm="1141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Video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Record your Audio</a:t>
            </a:r>
          </a:p>
          <a:p>
            <a:pPr lvl="1"/>
            <a:r>
              <a:rPr lang="en-US" sz="2800" dirty="0">
                <a:solidFill>
                  <a:prstClr val="white"/>
                </a:solidFill>
              </a:rPr>
              <a:t>Film your Shots</a:t>
            </a:r>
          </a:p>
          <a:p>
            <a:pPr lvl="1"/>
            <a:endParaRPr lang="en-US" sz="2800" dirty="0">
              <a:solidFill>
                <a:prstClr val="white"/>
              </a:solidFill>
            </a:endParaRPr>
          </a:p>
          <a:p>
            <a:pPr lvl="1"/>
            <a:r>
              <a:rPr lang="en-US" sz="2800" dirty="0">
                <a:solidFill>
                  <a:prstClr val="white"/>
                </a:solidFill>
              </a:rPr>
              <a:t>Or do both together</a:t>
            </a:r>
          </a:p>
        </p:txBody>
      </p:sp>
      <p:pic>
        <p:nvPicPr>
          <p:cNvPr id="5" name="Picture 4">
            <a:extLst>
              <a:ext uri="{FF2B5EF4-FFF2-40B4-BE49-F238E27FC236}">
                <a16:creationId xmlns:a16="http://schemas.microsoft.com/office/drawing/2014/main" xmlns="" id="{C9BFAEB6-BFE5-4AAE-AEA3-6CE1C3826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627" y="2555912"/>
            <a:ext cx="3968007" cy="3930455"/>
          </a:xfrm>
          <a:prstGeom prst="rect">
            <a:avLst/>
          </a:prstGeom>
        </p:spPr>
      </p:pic>
    </p:spTree>
    <p:extLst>
      <p:ext uri="{BB962C8B-B14F-4D97-AF65-F5344CB8AC3E}">
        <p14:creationId xmlns:p14="http://schemas.microsoft.com/office/powerpoint/2010/main" val="1142313803"/>
      </p:ext>
    </p:extLst>
  </p:cSld>
  <p:clrMapOvr>
    <a:masterClrMapping/>
  </p:clrMapOvr>
  <mc:AlternateContent xmlns:mc="http://schemas.openxmlformats.org/markup-compatibility/2006" xmlns:p14="http://schemas.microsoft.com/office/powerpoint/2010/main">
    <mc:Choice Requires="p14">
      <p:transition spd="slow" p14:dur="2000" advTm="68082"/>
    </mc:Choice>
    <mc:Fallback xmlns="">
      <p:transition spd="slow" advTm="680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C99BB-9E58-43A1-A6B6-07DBAF2EB19E}"/>
              </a:ext>
            </a:extLst>
          </p:cNvPr>
          <p:cNvSpPr>
            <a:spLocks noGrp="1"/>
          </p:cNvSpPr>
          <p:nvPr>
            <p:ph type="title"/>
          </p:nvPr>
        </p:nvSpPr>
        <p:spPr/>
        <p:txBody>
          <a:bodyPr/>
          <a:lstStyle/>
          <a:p>
            <a:r>
              <a:rPr lang="en-US" cap="none" dirty="0"/>
              <a:t>YouTube &amp; WordPress</a:t>
            </a:r>
          </a:p>
        </p:txBody>
      </p:sp>
      <p:sp>
        <p:nvSpPr>
          <p:cNvPr id="3" name="Content Placeholder 2">
            <a:extLst>
              <a:ext uri="{FF2B5EF4-FFF2-40B4-BE49-F238E27FC236}">
                <a16:creationId xmlns:a16="http://schemas.microsoft.com/office/drawing/2014/main" xmlns="" id="{A0943281-A75F-4C6E-AA6D-DDB07D8B4351}"/>
              </a:ext>
            </a:extLst>
          </p:cNvPr>
          <p:cNvSpPr>
            <a:spLocks noGrp="1"/>
          </p:cNvSpPr>
          <p:nvPr>
            <p:ph idx="1"/>
          </p:nvPr>
        </p:nvSpPr>
        <p:spPr/>
        <p:txBody>
          <a:bodyPr>
            <a:normAutofit/>
          </a:bodyPr>
          <a:lstStyle/>
          <a:p>
            <a:r>
              <a:rPr lang="en-US" dirty="0"/>
              <a:t>YouTube 2nd Largest Search Engine and it is owned by the First largest Search Engine Google</a:t>
            </a:r>
          </a:p>
          <a:p>
            <a:pPr lvl="1"/>
            <a:r>
              <a:rPr lang="en-US" dirty="0"/>
              <a:t>Combine that power to get your audience to your brand/content/or Products</a:t>
            </a:r>
          </a:p>
          <a:p>
            <a:r>
              <a:rPr lang="en-US" dirty="0"/>
              <a:t>WordPress has 30% of All websites loaded on the internet</a:t>
            </a:r>
          </a:p>
          <a:p>
            <a:pPr lvl="1" fontAlgn="base"/>
            <a:r>
              <a:rPr lang="en-US" dirty="0"/>
              <a:t>Can you see how these two things might work perfect together</a:t>
            </a:r>
          </a:p>
          <a:p>
            <a:pPr lvl="1" fontAlgn="base"/>
            <a:r>
              <a:rPr lang="en-US" dirty="0"/>
              <a:t>Drive you customers/ clients  to your Website with Videos or to your Videos from your website</a:t>
            </a:r>
          </a:p>
          <a:p>
            <a:endParaRPr lang="en-US" dirty="0"/>
          </a:p>
        </p:txBody>
      </p:sp>
    </p:spTree>
    <p:extLst>
      <p:ext uri="{BB962C8B-B14F-4D97-AF65-F5344CB8AC3E}">
        <p14:creationId xmlns:p14="http://schemas.microsoft.com/office/powerpoint/2010/main" val="968345679"/>
      </p:ext>
    </p:extLst>
  </p:cSld>
  <p:clrMapOvr>
    <a:masterClrMapping/>
  </p:clrMapOvr>
  <mc:AlternateContent xmlns:mc="http://schemas.openxmlformats.org/markup-compatibility/2006" xmlns:p14="http://schemas.microsoft.com/office/powerpoint/2010/main">
    <mc:Choice Requires="p14">
      <p:transition spd="slow" p14:dur="2000" advTm="84780"/>
    </mc:Choice>
    <mc:Fallback xmlns="">
      <p:transition spd="slow" advTm="8478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Creating a YouTube Video</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Edit your scenes together</a:t>
            </a:r>
          </a:p>
          <a:p>
            <a:pPr lvl="2"/>
            <a:r>
              <a:rPr lang="en-US" sz="2600" dirty="0">
                <a:solidFill>
                  <a:prstClr val="white"/>
                </a:solidFill>
              </a:rPr>
              <a:t>Moviemaker for PC</a:t>
            </a:r>
          </a:p>
          <a:p>
            <a:pPr lvl="2"/>
            <a:r>
              <a:rPr lang="en-US" sz="2600" dirty="0" err="1">
                <a:solidFill>
                  <a:prstClr val="white"/>
                </a:solidFill>
              </a:rPr>
              <a:t>Imovie</a:t>
            </a:r>
            <a:r>
              <a:rPr lang="en-US" sz="2600" dirty="0">
                <a:solidFill>
                  <a:prstClr val="white"/>
                </a:solidFill>
              </a:rPr>
              <a:t> for macs</a:t>
            </a:r>
          </a:p>
          <a:p>
            <a:pPr lvl="1"/>
            <a:r>
              <a:rPr lang="en-US" sz="2800" dirty="0">
                <a:solidFill>
                  <a:prstClr val="white"/>
                </a:solidFill>
              </a:rPr>
              <a:t>Optimizes them</a:t>
            </a:r>
          </a:p>
          <a:p>
            <a:pPr lvl="2"/>
            <a:r>
              <a:rPr lang="en-US" sz="2600" dirty="0">
                <a:solidFill>
                  <a:prstClr val="white"/>
                </a:solidFill>
              </a:rPr>
              <a:t>Remove lags or pauses</a:t>
            </a:r>
          </a:p>
          <a:p>
            <a:pPr lvl="2"/>
            <a:r>
              <a:rPr lang="en-US" sz="2600" dirty="0">
                <a:solidFill>
                  <a:prstClr val="white"/>
                </a:solidFill>
              </a:rPr>
              <a:t>Remove  </a:t>
            </a:r>
            <a:r>
              <a:rPr lang="en-US" sz="2600" dirty="0" err="1">
                <a:solidFill>
                  <a:prstClr val="white"/>
                </a:solidFill>
              </a:rPr>
              <a:t>yummmmm</a:t>
            </a:r>
            <a:r>
              <a:rPr lang="en-US" sz="2600" dirty="0">
                <a:solidFill>
                  <a:prstClr val="white"/>
                </a:solidFill>
              </a:rPr>
              <a:t>  </a:t>
            </a:r>
            <a:r>
              <a:rPr lang="en-US" sz="2600" dirty="0" err="1">
                <a:solidFill>
                  <a:prstClr val="white"/>
                </a:solidFill>
              </a:rPr>
              <a:t>andddds</a:t>
            </a:r>
            <a:r>
              <a:rPr lang="en-US" sz="2600" dirty="0">
                <a:solidFill>
                  <a:prstClr val="white"/>
                </a:solidFill>
              </a:rPr>
              <a:t>  </a:t>
            </a:r>
          </a:p>
          <a:p>
            <a:pPr lvl="2"/>
            <a:r>
              <a:rPr lang="en-US" sz="2600" dirty="0">
                <a:solidFill>
                  <a:prstClr val="white"/>
                </a:solidFill>
              </a:rPr>
              <a:t>Have filler shots to transitions between scenes </a:t>
            </a:r>
          </a:p>
          <a:p>
            <a:pPr marL="457200" lvl="1" indent="0">
              <a:buNone/>
            </a:pPr>
            <a:endParaRPr lang="en-US" sz="2800" dirty="0">
              <a:solidFill>
                <a:prstClr val="white"/>
              </a:solidFill>
            </a:endParaRPr>
          </a:p>
        </p:txBody>
      </p:sp>
    </p:spTree>
    <p:extLst>
      <p:ext uri="{BB962C8B-B14F-4D97-AF65-F5344CB8AC3E}">
        <p14:creationId xmlns:p14="http://schemas.microsoft.com/office/powerpoint/2010/main" val="3260217968"/>
      </p:ext>
    </p:extLst>
  </p:cSld>
  <p:clrMapOvr>
    <a:masterClrMapping/>
  </p:clrMapOvr>
  <mc:AlternateContent xmlns:mc="http://schemas.openxmlformats.org/markup-compatibility/2006" xmlns:p14="http://schemas.microsoft.com/office/powerpoint/2010/main">
    <mc:Choice Requires="p14">
      <p:transition spd="slow" p14:dur="2000" advTm="161544"/>
    </mc:Choice>
    <mc:Fallback xmlns="">
      <p:transition spd="slow" advTm="16154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The Power of  YouTube &amp; WordPress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Both Platforms are Social</a:t>
            </a:r>
          </a:p>
          <a:p>
            <a:pPr lvl="2"/>
            <a:r>
              <a:rPr lang="en-US" sz="2400" dirty="0">
                <a:solidFill>
                  <a:prstClr val="white"/>
                </a:solidFill>
              </a:rPr>
              <a:t>Comments</a:t>
            </a:r>
          </a:p>
          <a:p>
            <a:pPr lvl="2"/>
            <a:r>
              <a:rPr lang="en-US" sz="2400" dirty="0">
                <a:solidFill>
                  <a:prstClr val="white"/>
                </a:solidFill>
              </a:rPr>
              <a:t>Liking </a:t>
            </a:r>
          </a:p>
          <a:p>
            <a:pPr lvl="2"/>
            <a:r>
              <a:rPr lang="en-US" sz="2400" dirty="0">
                <a:solidFill>
                  <a:prstClr val="white"/>
                </a:solidFill>
              </a:rPr>
              <a:t>Sharing on other Social outlets</a:t>
            </a:r>
          </a:p>
          <a:p>
            <a:pPr lvl="1"/>
            <a:r>
              <a:rPr lang="en-US" sz="2600" dirty="0">
                <a:solidFill>
                  <a:prstClr val="white"/>
                </a:solidFill>
              </a:rPr>
              <a:t>Both Drive  Clients / Customers / Donors to your Brand</a:t>
            </a:r>
          </a:p>
          <a:p>
            <a:pPr marL="457200" lvl="1" indent="0">
              <a:buNone/>
            </a:pPr>
            <a:endParaRPr lang="en-US" sz="2800" dirty="0">
              <a:solidFill>
                <a:prstClr val="white"/>
              </a:solidFill>
            </a:endParaRPr>
          </a:p>
        </p:txBody>
      </p:sp>
    </p:spTree>
    <p:extLst>
      <p:ext uri="{BB962C8B-B14F-4D97-AF65-F5344CB8AC3E}">
        <p14:creationId xmlns:p14="http://schemas.microsoft.com/office/powerpoint/2010/main" val="2863289214"/>
      </p:ext>
    </p:extLst>
  </p:cSld>
  <p:clrMapOvr>
    <a:masterClrMapping/>
  </p:clrMapOvr>
  <mc:AlternateContent xmlns:mc="http://schemas.openxmlformats.org/markup-compatibility/2006" xmlns:p14="http://schemas.microsoft.com/office/powerpoint/2010/main">
    <mc:Choice Requires="p14">
      <p:transition spd="slow" p14:dur="2000" advTm="27071"/>
    </mc:Choice>
    <mc:Fallback xmlns="">
      <p:transition spd="slow" advTm="2707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4CFD303-5605-482B-8B84-99FFDA32563B}"/>
              </a:ext>
            </a:extLst>
          </p:cNvPr>
          <p:cNvPicPr>
            <a:picLocks noChangeAspect="1"/>
          </p:cNvPicPr>
          <p:nvPr/>
        </p:nvPicPr>
        <p:blipFill>
          <a:blip r:embed="rId2"/>
          <a:stretch>
            <a:fillRect/>
          </a:stretch>
        </p:blipFill>
        <p:spPr>
          <a:xfrm>
            <a:off x="541929" y="134876"/>
            <a:ext cx="3048999" cy="3048999"/>
          </a:xfrm>
          <a:prstGeom prst="rect">
            <a:avLst/>
          </a:prstGeom>
        </p:spPr>
      </p:pic>
      <p:pic>
        <p:nvPicPr>
          <p:cNvPr id="6" name="Picture 5">
            <a:extLst>
              <a:ext uri="{FF2B5EF4-FFF2-40B4-BE49-F238E27FC236}">
                <a16:creationId xmlns:a16="http://schemas.microsoft.com/office/drawing/2014/main" xmlns="" id="{36F3E857-E85A-489F-BF43-204036ED5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969" y="1945133"/>
            <a:ext cx="3929082" cy="2772840"/>
          </a:xfrm>
          <a:prstGeom prst="rect">
            <a:avLst/>
          </a:prstGeom>
        </p:spPr>
      </p:pic>
      <p:pic>
        <p:nvPicPr>
          <p:cNvPr id="7" name="Picture 6">
            <a:extLst>
              <a:ext uri="{FF2B5EF4-FFF2-40B4-BE49-F238E27FC236}">
                <a16:creationId xmlns:a16="http://schemas.microsoft.com/office/drawing/2014/main" xmlns="" id="{B416AA46-6296-49AA-BDB9-0575AD522B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546" y="2743200"/>
            <a:ext cx="4151286" cy="4114800"/>
          </a:xfrm>
          <a:prstGeom prst="rect">
            <a:avLst/>
          </a:prstGeom>
        </p:spPr>
      </p:pic>
    </p:spTree>
    <p:extLst>
      <p:ext uri="{BB962C8B-B14F-4D97-AF65-F5344CB8AC3E}">
        <p14:creationId xmlns:p14="http://schemas.microsoft.com/office/powerpoint/2010/main" val="155893758"/>
      </p:ext>
    </p:extLst>
  </p:cSld>
  <p:clrMapOvr>
    <a:masterClrMapping/>
  </p:clrMapOvr>
  <mc:AlternateContent xmlns:mc="http://schemas.openxmlformats.org/markup-compatibility/2006" xmlns:p14="http://schemas.microsoft.com/office/powerpoint/2010/main">
    <mc:Choice Requires="p14">
      <p:transition spd="slow" p14:dur="2000" advTm="6480"/>
    </mc:Choice>
    <mc:Fallback xmlns="">
      <p:transition spd="slow" advTm="648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6D32458-65F7-4DD0-A497-3380C7F6D762}"/>
              </a:ext>
            </a:extLst>
          </p:cNvPr>
          <p:cNvSpPr txBox="1"/>
          <p:nvPr/>
        </p:nvSpPr>
        <p:spPr>
          <a:xfrm>
            <a:off x="1707615" y="2115238"/>
            <a:ext cx="6665205" cy="2308324"/>
          </a:xfrm>
          <a:prstGeom prst="rect">
            <a:avLst/>
          </a:prstGeom>
          <a:noFill/>
        </p:spPr>
        <p:txBody>
          <a:bodyPr wrap="square" rtlCol="0">
            <a:spAutoFit/>
          </a:bodyPr>
          <a:lstStyle/>
          <a:p>
            <a:r>
              <a:rPr lang="en-US" dirty="0"/>
              <a:t>1.5 billion active users in a month</a:t>
            </a:r>
          </a:p>
          <a:p>
            <a:endParaRPr lang="en-US" dirty="0"/>
          </a:p>
          <a:p>
            <a:endParaRPr lang="en-US" dirty="0"/>
          </a:p>
          <a:p>
            <a:endParaRPr lang="en-US" dirty="0"/>
          </a:p>
          <a:p>
            <a:pPr lvl="1"/>
            <a:r>
              <a:rPr lang="en-US" dirty="0"/>
              <a:t>All you need is an idea and g-mail account</a:t>
            </a:r>
          </a:p>
          <a:p>
            <a:pPr lvl="1"/>
            <a:endParaRPr lang="en-US" dirty="0"/>
          </a:p>
          <a:p>
            <a:pPr lvl="1"/>
            <a:r>
              <a:rPr lang="en-US" dirty="0"/>
              <a:t>Number of active subscribers by 2020 </a:t>
            </a:r>
            <a:br>
              <a:rPr lang="en-US" dirty="0"/>
            </a:br>
            <a:r>
              <a:rPr lang="en-US" dirty="0"/>
              <a:t>between 3-5 billion</a:t>
            </a:r>
          </a:p>
        </p:txBody>
      </p:sp>
      <p:sp>
        <p:nvSpPr>
          <p:cNvPr id="3" name="TextBox 2">
            <a:extLst>
              <a:ext uri="{FF2B5EF4-FFF2-40B4-BE49-F238E27FC236}">
                <a16:creationId xmlns:a16="http://schemas.microsoft.com/office/drawing/2014/main" xmlns="" id="{15D58FED-FAE8-4BDE-AD7D-6451F9E18BEA}"/>
              </a:ext>
            </a:extLst>
          </p:cNvPr>
          <p:cNvSpPr txBox="1"/>
          <p:nvPr/>
        </p:nvSpPr>
        <p:spPr>
          <a:xfrm>
            <a:off x="1288973" y="561860"/>
            <a:ext cx="6819441" cy="707886"/>
          </a:xfrm>
          <a:prstGeom prst="rect">
            <a:avLst/>
          </a:prstGeom>
          <a:noFill/>
        </p:spPr>
        <p:txBody>
          <a:bodyPr wrap="square" rtlCol="0">
            <a:spAutoFit/>
          </a:bodyPr>
          <a:lstStyle/>
          <a:p>
            <a:r>
              <a:rPr lang="en-US" sz="4000" dirty="0"/>
              <a:t>Google and YouTube</a:t>
            </a:r>
          </a:p>
        </p:txBody>
      </p:sp>
    </p:spTree>
    <p:extLst>
      <p:ext uri="{BB962C8B-B14F-4D97-AF65-F5344CB8AC3E}">
        <p14:creationId xmlns:p14="http://schemas.microsoft.com/office/powerpoint/2010/main" val="1090127285"/>
      </p:ext>
    </p:extLst>
  </p:cSld>
  <p:clrMapOvr>
    <a:masterClrMapping/>
  </p:clrMapOvr>
  <mc:AlternateContent xmlns:mc="http://schemas.openxmlformats.org/markup-compatibility/2006" xmlns:p14="http://schemas.microsoft.com/office/powerpoint/2010/main">
    <mc:Choice Requires="p14">
      <p:transition spd="slow" p14:dur="2000" advTm="84575"/>
    </mc:Choice>
    <mc:Fallback xmlns="">
      <p:transition spd="slow" advTm="8457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803E0-B092-4E20-BD1A-8735895D0A21}"/>
              </a:ext>
            </a:extLst>
          </p:cNvPr>
          <p:cNvSpPr>
            <a:spLocks noGrp="1"/>
          </p:cNvSpPr>
          <p:nvPr>
            <p:ph type="title"/>
          </p:nvPr>
        </p:nvSpPr>
        <p:spPr>
          <a:xfrm>
            <a:off x="2171700" y="373954"/>
            <a:ext cx="6377940" cy="1295400"/>
          </a:xfrm>
        </p:spPr>
        <p:txBody>
          <a:bodyPr/>
          <a:lstStyle/>
          <a:p>
            <a:r>
              <a:rPr lang="en-US" dirty="0">
                <a:solidFill>
                  <a:schemeClr val="accent2">
                    <a:lumMod val="60000"/>
                    <a:lumOff val="40000"/>
                  </a:schemeClr>
                </a:solidFill>
              </a:rPr>
              <a:t>The Power of YouTube</a:t>
            </a:r>
          </a:p>
        </p:txBody>
      </p:sp>
      <p:sp>
        <p:nvSpPr>
          <p:cNvPr id="14" name="Content Placeholder 13">
            <a:extLst>
              <a:ext uri="{FF2B5EF4-FFF2-40B4-BE49-F238E27FC236}">
                <a16:creationId xmlns:a16="http://schemas.microsoft.com/office/drawing/2014/main" xmlns="" id="{B6E41AE5-9E65-4B49-86DB-9A11C4989A71}"/>
              </a:ext>
            </a:extLst>
          </p:cNvPr>
          <p:cNvSpPr>
            <a:spLocks noGrp="1"/>
          </p:cNvSpPr>
          <p:nvPr>
            <p:ph sz="quarter" idx="4"/>
          </p:nvPr>
        </p:nvSpPr>
        <p:spPr>
          <a:xfrm>
            <a:off x="793214" y="1916935"/>
            <a:ext cx="7756425" cy="4346705"/>
          </a:xfrm>
        </p:spPr>
        <p:txBody>
          <a:bodyPr>
            <a:normAutofit/>
          </a:bodyPr>
          <a:lstStyle/>
          <a:p>
            <a:r>
              <a:rPr lang="en-US" sz="3600" dirty="0"/>
              <a:t>YouTube  Usage Statistics</a:t>
            </a:r>
          </a:p>
          <a:p>
            <a:r>
              <a:rPr lang="en-US" sz="3600" dirty="0"/>
              <a:t>YouTube  User Statistics</a:t>
            </a:r>
          </a:p>
        </p:txBody>
      </p:sp>
    </p:spTree>
    <p:extLst>
      <p:ext uri="{BB962C8B-B14F-4D97-AF65-F5344CB8AC3E}">
        <p14:creationId xmlns:p14="http://schemas.microsoft.com/office/powerpoint/2010/main" val="840505832"/>
      </p:ext>
    </p:extLst>
  </p:cSld>
  <p:clrMapOvr>
    <a:masterClrMapping/>
  </p:clrMapOvr>
  <mc:AlternateContent xmlns:mc="http://schemas.openxmlformats.org/markup-compatibility/2006" xmlns:p14="http://schemas.microsoft.com/office/powerpoint/2010/main">
    <mc:Choice Requires="p14">
      <p:transition spd="slow" p14:dur="2000" advTm="619"/>
    </mc:Choice>
    <mc:Fallback xmlns="">
      <p:transition spd="slow" advTm="61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803E0-B092-4E20-BD1A-8735895D0A21}"/>
              </a:ext>
            </a:extLst>
          </p:cNvPr>
          <p:cNvSpPr>
            <a:spLocks noGrp="1"/>
          </p:cNvSpPr>
          <p:nvPr>
            <p:ph type="title"/>
          </p:nvPr>
        </p:nvSpPr>
        <p:spPr>
          <a:xfrm>
            <a:off x="2171699" y="131583"/>
            <a:ext cx="6377940" cy="1295400"/>
          </a:xfrm>
        </p:spPr>
        <p:txBody>
          <a:bodyPr/>
          <a:lstStyle/>
          <a:p>
            <a:r>
              <a:rPr lang="en-US" dirty="0"/>
              <a:t>YouTube</a:t>
            </a:r>
            <a:br>
              <a:rPr lang="en-US" dirty="0"/>
            </a:br>
            <a:r>
              <a:rPr lang="en-US" dirty="0"/>
              <a:t>Usage Statistics</a:t>
            </a:r>
          </a:p>
        </p:txBody>
      </p:sp>
      <p:sp>
        <p:nvSpPr>
          <p:cNvPr id="6" name="Content Placeholder 5">
            <a:extLst>
              <a:ext uri="{FF2B5EF4-FFF2-40B4-BE49-F238E27FC236}">
                <a16:creationId xmlns:a16="http://schemas.microsoft.com/office/drawing/2014/main" xmlns="" id="{6169407A-B869-4686-8144-8D771A20861C}"/>
              </a:ext>
            </a:extLst>
          </p:cNvPr>
          <p:cNvSpPr>
            <a:spLocks noGrp="1"/>
          </p:cNvSpPr>
          <p:nvPr>
            <p:ph sz="half" idx="2"/>
          </p:nvPr>
        </p:nvSpPr>
        <p:spPr>
          <a:xfrm>
            <a:off x="594359" y="2183803"/>
            <a:ext cx="3910579" cy="4525469"/>
          </a:xfrm>
        </p:spPr>
        <p:txBody>
          <a:bodyPr>
            <a:normAutofit fontScale="77500" lnSpcReduction="20000"/>
          </a:bodyPr>
          <a:lstStyle/>
          <a:p>
            <a:r>
              <a:rPr lang="en-US" sz="2100" dirty="0"/>
              <a:t>YouTube is the world’s </a:t>
            </a:r>
            <a:r>
              <a:rPr lang="en-US" sz="2100" dirty="0">
                <a:hlinkClick r:id="rId2"/>
              </a:rPr>
              <a:t>second largest search engine</a:t>
            </a:r>
            <a:r>
              <a:rPr lang="en-US" sz="2100" dirty="0"/>
              <a:t> and third most visited site after Google and Facebook</a:t>
            </a:r>
          </a:p>
          <a:p>
            <a:r>
              <a:rPr lang="en-US" sz="2100" dirty="0">
                <a:hlinkClick r:id="rId3"/>
              </a:rPr>
              <a:t>300 hours of video</a:t>
            </a:r>
            <a:r>
              <a:rPr lang="en-US" sz="2100" dirty="0"/>
              <a:t> are uploaded to YouTube every minute</a:t>
            </a:r>
          </a:p>
          <a:p>
            <a:r>
              <a:rPr lang="en-US" sz="2100" dirty="0"/>
              <a:t>We watch over </a:t>
            </a:r>
            <a:r>
              <a:rPr lang="en-US" sz="2100" dirty="0">
                <a:hlinkClick r:id="rId4"/>
              </a:rPr>
              <a:t>1 billion hours</a:t>
            </a:r>
            <a:r>
              <a:rPr lang="en-US" sz="2100" dirty="0"/>
              <a:t> of YouTube videos a day</a:t>
            </a:r>
          </a:p>
          <a:p>
            <a:r>
              <a:rPr lang="en-US" sz="2100" dirty="0">
                <a:hlinkClick r:id="rId5"/>
              </a:rPr>
              <a:t>More than half</a:t>
            </a:r>
            <a:r>
              <a:rPr lang="en-US" sz="2100" dirty="0"/>
              <a:t> of YouTube views come from mobile devices</a:t>
            </a:r>
          </a:p>
          <a:p>
            <a:r>
              <a:rPr lang="en-US" sz="2100" dirty="0"/>
              <a:t>The average mobile viewing session lasts </a:t>
            </a:r>
            <a:r>
              <a:rPr lang="en-US" sz="2100" dirty="0">
                <a:hlinkClick r:id="rId6"/>
              </a:rPr>
              <a:t>more than 40 minutes</a:t>
            </a:r>
            <a:endParaRPr lang="en-US" sz="2100" dirty="0"/>
          </a:p>
          <a:p>
            <a:r>
              <a:rPr lang="en-US" sz="2100" dirty="0"/>
              <a:t>The first video to hit one million views was a </a:t>
            </a:r>
            <a:r>
              <a:rPr lang="en-US" sz="2100" dirty="0">
                <a:hlinkClick r:id="rId7"/>
              </a:rPr>
              <a:t>Nike advert featuring Ronaldinho</a:t>
            </a:r>
            <a:r>
              <a:rPr lang="en-US" sz="2100" dirty="0"/>
              <a:t>  </a:t>
            </a:r>
          </a:p>
          <a:p>
            <a:r>
              <a:rPr lang="en-US" sz="2100" dirty="0"/>
              <a:t>The video with the highest number of views is currently the music video for ‘</a:t>
            </a:r>
            <a:r>
              <a:rPr lang="en-US" sz="2100" dirty="0" err="1"/>
              <a:t>Despacito</a:t>
            </a:r>
            <a:r>
              <a:rPr lang="en-US" sz="2100" dirty="0"/>
              <a:t>’ by Luis </a:t>
            </a:r>
            <a:r>
              <a:rPr lang="en-US" sz="2100" dirty="0" err="1"/>
              <a:t>Fonsi</a:t>
            </a:r>
            <a:r>
              <a:rPr lang="en-US" sz="2100" dirty="0"/>
              <a:t> and Daddy Yankee. It has over 4.7bn views</a:t>
            </a:r>
          </a:p>
          <a:p>
            <a:endParaRPr lang="en-US" dirty="0"/>
          </a:p>
        </p:txBody>
      </p:sp>
      <p:sp>
        <p:nvSpPr>
          <p:cNvPr id="11" name="Content Placeholder 10">
            <a:extLst>
              <a:ext uri="{FF2B5EF4-FFF2-40B4-BE49-F238E27FC236}">
                <a16:creationId xmlns:a16="http://schemas.microsoft.com/office/drawing/2014/main" xmlns="" id="{4DA10875-2BB1-4AE9-A03F-C4FA06F87743}"/>
              </a:ext>
            </a:extLst>
          </p:cNvPr>
          <p:cNvSpPr>
            <a:spLocks noGrp="1"/>
          </p:cNvSpPr>
          <p:nvPr>
            <p:ph sz="quarter" idx="4"/>
          </p:nvPr>
        </p:nvSpPr>
        <p:spPr>
          <a:xfrm>
            <a:off x="4642098" y="2183803"/>
            <a:ext cx="3907541" cy="4079838"/>
          </a:xfrm>
        </p:spPr>
        <p:txBody>
          <a:bodyPr>
            <a:normAutofit fontScale="62500" lnSpcReduction="20000"/>
          </a:bodyPr>
          <a:lstStyle/>
          <a:p>
            <a:r>
              <a:rPr lang="en-US" sz="2700" dirty="0"/>
              <a:t>It took Gangnam Style, a previous most watched video, five months to hit 1 billion views. In comparison, </a:t>
            </a:r>
            <a:r>
              <a:rPr lang="en-US" sz="2700" dirty="0" err="1">
                <a:hlinkClick r:id="rId8"/>
              </a:rPr>
              <a:t>Despacito</a:t>
            </a:r>
            <a:r>
              <a:rPr lang="en-US" sz="2700" dirty="0">
                <a:hlinkClick r:id="rId8"/>
              </a:rPr>
              <a:t> took just 97 days</a:t>
            </a:r>
            <a:endParaRPr lang="en-US" sz="2700" dirty="0"/>
          </a:p>
          <a:p>
            <a:r>
              <a:rPr lang="en-US" sz="2700" dirty="0"/>
              <a:t>The video with the most views that isn’t a music video is ‘Huge Eggs Surprise Toys Challenge’ by Ryan </a:t>
            </a:r>
            <a:r>
              <a:rPr lang="en-US" sz="2700" dirty="0" err="1"/>
              <a:t>ToysReview</a:t>
            </a:r>
            <a:r>
              <a:rPr lang="en-US" sz="2700" dirty="0"/>
              <a:t>. It currently has </a:t>
            </a:r>
            <a:r>
              <a:rPr lang="en-US" sz="2700" dirty="0">
                <a:hlinkClick r:id="rId9"/>
              </a:rPr>
              <a:t>over 1bn views</a:t>
            </a:r>
            <a:endParaRPr lang="en-US" sz="2700" dirty="0"/>
          </a:p>
          <a:p>
            <a:r>
              <a:rPr lang="en-US" sz="2700" dirty="0"/>
              <a:t>On average, there are </a:t>
            </a:r>
            <a:r>
              <a:rPr lang="en-US" sz="2700" dirty="0">
                <a:hlinkClick r:id="rId3"/>
              </a:rPr>
              <a:t>1,000,000,000 mobile video views</a:t>
            </a:r>
            <a:r>
              <a:rPr lang="en-US" sz="2700" dirty="0"/>
              <a:t> per day</a:t>
            </a:r>
          </a:p>
          <a:p>
            <a:r>
              <a:rPr lang="en-US" sz="2700" dirty="0"/>
              <a:t>In 2014, the </a:t>
            </a:r>
            <a:r>
              <a:rPr lang="en-US" sz="2700" dirty="0">
                <a:hlinkClick r:id="rId10"/>
              </a:rPr>
              <a:t>most searched term</a:t>
            </a:r>
            <a:r>
              <a:rPr lang="en-US" sz="2700" dirty="0"/>
              <a:t> was music. The second was Minecraft</a:t>
            </a:r>
          </a:p>
          <a:p>
            <a:r>
              <a:rPr lang="en-US" sz="2700" dirty="0"/>
              <a:t>The time people spend watching YouTube on their TV has </a:t>
            </a:r>
            <a:r>
              <a:rPr lang="en-US" sz="2700" dirty="0">
                <a:hlinkClick r:id="rId11"/>
              </a:rPr>
              <a:t>more than doubled</a:t>
            </a:r>
            <a:r>
              <a:rPr lang="en-US" sz="2700" dirty="0"/>
              <a:t> in the last year</a:t>
            </a:r>
          </a:p>
          <a:p>
            <a:endParaRPr lang="en-US" dirty="0"/>
          </a:p>
        </p:txBody>
      </p:sp>
    </p:spTree>
    <p:extLst>
      <p:ext uri="{BB962C8B-B14F-4D97-AF65-F5344CB8AC3E}">
        <p14:creationId xmlns:p14="http://schemas.microsoft.com/office/powerpoint/2010/main" val="3141549895"/>
      </p:ext>
    </p:extLst>
  </p:cSld>
  <p:clrMapOvr>
    <a:masterClrMapping/>
  </p:clrMapOvr>
  <mc:AlternateContent xmlns:mc="http://schemas.openxmlformats.org/markup-compatibility/2006" xmlns:p14="http://schemas.microsoft.com/office/powerpoint/2010/main">
    <mc:Choice Requires="p14">
      <p:transition spd="slow" p14:dur="2000" advTm="619"/>
    </mc:Choice>
    <mc:Fallback xmlns="">
      <p:transition spd="slow" advTm="619"/>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803E0-B092-4E20-BD1A-8735895D0A21}"/>
              </a:ext>
            </a:extLst>
          </p:cNvPr>
          <p:cNvSpPr>
            <a:spLocks noGrp="1"/>
          </p:cNvSpPr>
          <p:nvPr>
            <p:ph type="title"/>
          </p:nvPr>
        </p:nvSpPr>
        <p:spPr>
          <a:xfrm>
            <a:off x="2171699" y="131583"/>
            <a:ext cx="6377940" cy="1295400"/>
          </a:xfrm>
        </p:spPr>
        <p:txBody>
          <a:bodyPr/>
          <a:lstStyle/>
          <a:p>
            <a:r>
              <a:rPr lang="en-US" dirty="0"/>
              <a:t> YouTube</a:t>
            </a:r>
            <a:br>
              <a:rPr lang="en-US" dirty="0"/>
            </a:br>
            <a:r>
              <a:rPr lang="en-US" dirty="0"/>
              <a:t>User Statistics</a:t>
            </a:r>
          </a:p>
        </p:txBody>
      </p:sp>
      <p:sp>
        <p:nvSpPr>
          <p:cNvPr id="6" name="Content Placeholder 5">
            <a:extLst>
              <a:ext uri="{FF2B5EF4-FFF2-40B4-BE49-F238E27FC236}">
                <a16:creationId xmlns:a16="http://schemas.microsoft.com/office/drawing/2014/main" xmlns="" id="{6169407A-B869-4686-8144-8D771A20861C}"/>
              </a:ext>
            </a:extLst>
          </p:cNvPr>
          <p:cNvSpPr>
            <a:spLocks noGrp="1"/>
          </p:cNvSpPr>
          <p:nvPr>
            <p:ph sz="half" idx="2"/>
          </p:nvPr>
        </p:nvSpPr>
        <p:spPr>
          <a:xfrm>
            <a:off x="594359" y="2183803"/>
            <a:ext cx="3910579" cy="4079837"/>
          </a:xfrm>
        </p:spPr>
        <p:txBody>
          <a:bodyPr>
            <a:normAutofit fontScale="92500"/>
          </a:bodyPr>
          <a:lstStyle/>
          <a:p>
            <a:r>
              <a:rPr lang="en-US" dirty="0">
                <a:hlinkClick r:id="rId2"/>
              </a:rPr>
              <a:t>6 out of 10 people</a:t>
            </a:r>
            <a:r>
              <a:rPr lang="en-US" dirty="0"/>
              <a:t> prefer online video platforms to live TV</a:t>
            </a:r>
          </a:p>
          <a:p>
            <a:r>
              <a:rPr lang="en-US" dirty="0"/>
              <a:t>By 2025, </a:t>
            </a:r>
            <a:r>
              <a:rPr lang="en-US" dirty="0">
                <a:hlinkClick r:id="rId2"/>
              </a:rPr>
              <a:t>half of viewers under 32</a:t>
            </a:r>
            <a:r>
              <a:rPr lang="en-US" dirty="0"/>
              <a:t> will not subscribe to a </a:t>
            </a:r>
            <a:r>
              <a:rPr lang="en-US" dirty="0" err="1"/>
              <a:t>pay-TV</a:t>
            </a:r>
            <a:r>
              <a:rPr lang="en-US" dirty="0"/>
              <a:t> service</a:t>
            </a:r>
          </a:p>
          <a:p>
            <a:r>
              <a:rPr lang="en-US" dirty="0"/>
              <a:t>In an average month, </a:t>
            </a:r>
            <a:r>
              <a:rPr lang="en-US" dirty="0">
                <a:hlinkClick r:id="rId2"/>
              </a:rPr>
              <a:t>8 out of 10</a:t>
            </a:r>
            <a:r>
              <a:rPr lang="en-US" dirty="0"/>
              <a:t> 18-49 year-olds watch YouTube</a:t>
            </a:r>
          </a:p>
          <a:p>
            <a:r>
              <a:rPr lang="en-US" dirty="0"/>
              <a:t>In 2015, 18-49 year-olds spent 4% less time watching TV while </a:t>
            </a:r>
            <a:r>
              <a:rPr lang="en-US" dirty="0">
                <a:hlinkClick r:id="rId2"/>
              </a:rPr>
              <a:t>time on YouTube went up 74%</a:t>
            </a:r>
            <a:endParaRPr lang="en-US" dirty="0"/>
          </a:p>
          <a:p>
            <a:endParaRPr lang="en-US" dirty="0"/>
          </a:p>
        </p:txBody>
      </p:sp>
      <p:sp>
        <p:nvSpPr>
          <p:cNvPr id="11" name="Content Placeholder 10">
            <a:extLst>
              <a:ext uri="{FF2B5EF4-FFF2-40B4-BE49-F238E27FC236}">
                <a16:creationId xmlns:a16="http://schemas.microsoft.com/office/drawing/2014/main" xmlns="" id="{4DA10875-2BB1-4AE9-A03F-C4FA06F87743}"/>
              </a:ext>
            </a:extLst>
          </p:cNvPr>
          <p:cNvSpPr>
            <a:spLocks noGrp="1"/>
          </p:cNvSpPr>
          <p:nvPr>
            <p:ph sz="quarter" idx="4"/>
          </p:nvPr>
        </p:nvSpPr>
        <p:spPr>
          <a:xfrm>
            <a:off x="4642098" y="2183803"/>
            <a:ext cx="3907541" cy="4079838"/>
          </a:xfrm>
        </p:spPr>
        <p:txBody>
          <a:bodyPr>
            <a:normAutofit fontScale="92500" lnSpcReduction="20000"/>
          </a:bodyPr>
          <a:lstStyle/>
          <a:p>
            <a:r>
              <a:rPr lang="en-US" dirty="0"/>
              <a:t>On mobile alone, </a:t>
            </a:r>
            <a:r>
              <a:rPr lang="en-US" dirty="0">
                <a:hlinkClick r:id="rId2"/>
              </a:rPr>
              <a:t>YouTube reaches more 18-49 year-olds</a:t>
            </a:r>
            <a:r>
              <a:rPr lang="en-US" dirty="0"/>
              <a:t> than any broadcast or CABLE TV network</a:t>
            </a:r>
          </a:p>
          <a:p>
            <a:r>
              <a:rPr lang="en-US" dirty="0"/>
              <a:t>You can navigate YouTube in a total of </a:t>
            </a:r>
            <a:r>
              <a:rPr lang="en-US" dirty="0">
                <a:hlinkClick r:id="rId3"/>
              </a:rPr>
              <a:t>76 different languages</a:t>
            </a:r>
            <a:r>
              <a:rPr lang="en-US" dirty="0"/>
              <a:t> (covering 95% of the Internet population)</a:t>
            </a:r>
          </a:p>
          <a:p>
            <a:r>
              <a:rPr lang="en-US" dirty="0"/>
              <a:t>The platform has also launched in </a:t>
            </a:r>
            <a:r>
              <a:rPr lang="en-US" dirty="0">
                <a:hlinkClick r:id="rId4"/>
              </a:rPr>
              <a:t>over 88 countries</a:t>
            </a:r>
            <a:endParaRPr lang="en-US" dirty="0"/>
          </a:p>
          <a:p>
            <a:r>
              <a:rPr lang="en-US" dirty="0"/>
              <a:t>Daniel Middleton, better known as </a:t>
            </a:r>
            <a:r>
              <a:rPr lang="en-US" dirty="0" err="1"/>
              <a:t>DanTDM</a:t>
            </a:r>
            <a:r>
              <a:rPr lang="en-US" dirty="0"/>
              <a:t>, is the highest earning YouTuber, </a:t>
            </a:r>
            <a:r>
              <a:rPr lang="en-US" dirty="0">
                <a:hlinkClick r:id="rId5"/>
              </a:rPr>
              <a:t>bringing in $16.5m in 2017</a:t>
            </a:r>
            <a:endParaRPr lang="en-US" dirty="0"/>
          </a:p>
          <a:p>
            <a:endParaRPr lang="en-US" dirty="0"/>
          </a:p>
        </p:txBody>
      </p:sp>
      <p:sp>
        <p:nvSpPr>
          <p:cNvPr id="8" name="Text Placeholder 7">
            <a:extLst>
              <a:ext uri="{FF2B5EF4-FFF2-40B4-BE49-F238E27FC236}">
                <a16:creationId xmlns:a16="http://schemas.microsoft.com/office/drawing/2014/main" xmlns="" id="{6F2F9092-9399-4F0D-803B-572F00AF614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6156968"/>
      </p:ext>
    </p:extLst>
  </p:cSld>
  <p:clrMapOvr>
    <a:masterClrMapping/>
  </p:clrMapOvr>
  <mc:AlternateContent xmlns:mc="http://schemas.openxmlformats.org/markup-compatibility/2006" xmlns:p14="http://schemas.microsoft.com/office/powerpoint/2010/main">
    <mc:Choice Requires="p14">
      <p:transition spd="slow" p14:dur="2000" advTm="619"/>
    </mc:Choice>
    <mc:Fallback xmlns="">
      <p:transition spd="slow" advTm="61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88E41-FF04-41B6-AF0D-F15402BB0CC2}"/>
              </a:ext>
            </a:extLst>
          </p:cNvPr>
          <p:cNvSpPr>
            <a:spLocks noGrp="1"/>
          </p:cNvSpPr>
          <p:nvPr>
            <p:ph type="title"/>
          </p:nvPr>
        </p:nvSpPr>
        <p:spPr/>
        <p:txBody>
          <a:bodyPr/>
          <a:lstStyle/>
          <a:p>
            <a:r>
              <a:rPr lang="en-US" dirty="0"/>
              <a:t>Making Money</a:t>
            </a:r>
          </a:p>
        </p:txBody>
      </p:sp>
      <p:sp>
        <p:nvSpPr>
          <p:cNvPr id="3" name="Content Placeholder 2">
            <a:extLst>
              <a:ext uri="{FF2B5EF4-FFF2-40B4-BE49-F238E27FC236}">
                <a16:creationId xmlns:a16="http://schemas.microsoft.com/office/drawing/2014/main" xmlns="" id="{82F67D3E-B4B4-4B73-8FC8-931EB2FD9D8A}"/>
              </a:ext>
            </a:extLst>
          </p:cNvPr>
          <p:cNvSpPr>
            <a:spLocks noGrp="1"/>
          </p:cNvSpPr>
          <p:nvPr>
            <p:ph idx="1"/>
          </p:nvPr>
        </p:nvSpPr>
        <p:spPr/>
        <p:txBody>
          <a:bodyPr>
            <a:normAutofit/>
          </a:bodyPr>
          <a:lstStyle/>
          <a:p>
            <a:r>
              <a:rPr lang="en-US" dirty="0"/>
              <a:t>YouTube will pay you if you have 4000 hours and 1000 subscriber in 2018</a:t>
            </a:r>
          </a:p>
          <a:p>
            <a:pPr lvl="1"/>
            <a:r>
              <a:rPr lang="en-US" dirty="0"/>
              <a:t>Run Contest with Gleam.io</a:t>
            </a:r>
          </a:p>
          <a:p>
            <a:r>
              <a:rPr lang="en-US" dirty="0"/>
              <a:t>You can move people to your Brand service / Product you are selling</a:t>
            </a:r>
          </a:p>
          <a:p>
            <a:r>
              <a:rPr lang="en-US" dirty="0"/>
              <a:t>You can have affiliation with Products and Promote  them to make money</a:t>
            </a:r>
          </a:p>
          <a:p>
            <a:pPr lvl="1"/>
            <a:r>
              <a:rPr lang="en-US" dirty="0"/>
              <a:t>I am an affiliate with Desktop Server by </a:t>
            </a:r>
            <a:r>
              <a:rPr lang="en-US" dirty="0" err="1"/>
              <a:t>ServerPress</a:t>
            </a:r>
            <a:endParaRPr lang="en-US" dirty="0"/>
          </a:p>
          <a:p>
            <a:r>
              <a:rPr lang="en-US" dirty="0"/>
              <a:t>You can team up with people in tangent niches  </a:t>
            </a:r>
          </a:p>
          <a:p>
            <a:pPr lvl="1"/>
            <a:r>
              <a:rPr lang="en-US" dirty="0"/>
              <a:t>(I am reviewing a Plug-in for </a:t>
            </a:r>
            <a:r>
              <a:rPr lang="en-US" dirty="0" err="1"/>
              <a:t>CSSHero</a:t>
            </a:r>
            <a:r>
              <a:rPr lang="en-US" dirty="0"/>
              <a:t>)  </a:t>
            </a:r>
          </a:p>
          <a:p>
            <a:pPr marL="457200" lvl="1" indent="0">
              <a:buNone/>
            </a:pPr>
            <a:r>
              <a:rPr lang="en-US" dirty="0"/>
              <a:t>  </a:t>
            </a:r>
          </a:p>
        </p:txBody>
      </p:sp>
      <p:pic>
        <p:nvPicPr>
          <p:cNvPr id="4" name="Picture 3">
            <a:extLst>
              <a:ext uri="{FF2B5EF4-FFF2-40B4-BE49-F238E27FC236}">
                <a16:creationId xmlns:a16="http://schemas.microsoft.com/office/drawing/2014/main" xmlns="" id="{0D13B4D2-9C19-41BC-AFF0-6EA3AA9BB1AC}"/>
              </a:ext>
            </a:extLst>
          </p:cNvPr>
          <p:cNvPicPr>
            <a:picLocks noChangeAspect="1"/>
          </p:cNvPicPr>
          <p:nvPr/>
        </p:nvPicPr>
        <p:blipFill rotWithShape="1">
          <a:blip r:embed="rId3"/>
          <a:srcRect r="79885" b="-1999"/>
          <a:stretch/>
        </p:blipFill>
        <p:spPr>
          <a:xfrm>
            <a:off x="7788927" y="4318110"/>
            <a:ext cx="605927" cy="1060242"/>
          </a:xfrm>
          <a:prstGeom prst="rect">
            <a:avLst/>
          </a:prstGeom>
        </p:spPr>
      </p:pic>
      <p:pic>
        <p:nvPicPr>
          <p:cNvPr id="5" name="Picture 4">
            <a:extLst>
              <a:ext uri="{FF2B5EF4-FFF2-40B4-BE49-F238E27FC236}">
                <a16:creationId xmlns:a16="http://schemas.microsoft.com/office/drawing/2014/main" xmlns="" id="{1EBF6A9A-E3AD-45CC-9076-A8509B72C2CB}"/>
              </a:ext>
            </a:extLst>
          </p:cNvPr>
          <p:cNvPicPr>
            <a:picLocks noChangeAspect="1"/>
          </p:cNvPicPr>
          <p:nvPr/>
        </p:nvPicPr>
        <p:blipFill>
          <a:blip r:embed="rId4"/>
          <a:stretch>
            <a:fillRect/>
          </a:stretch>
        </p:blipFill>
        <p:spPr>
          <a:xfrm>
            <a:off x="7507994" y="5378352"/>
            <a:ext cx="1068637" cy="815249"/>
          </a:xfrm>
          <a:prstGeom prst="rect">
            <a:avLst/>
          </a:prstGeom>
        </p:spPr>
      </p:pic>
      <p:pic>
        <p:nvPicPr>
          <p:cNvPr id="7" name="Picture 6">
            <a:extLst>
              <a:ext uri="{FF2B5EF4-FFF2-40B4-BE49-F238E27FC236}">
                <a16:creationId xmlns:a16="http://schemas.microsoft.com/office/drawing/2014/main" xmlns="" id="{5CC96D8D-B3DB-4752-9A4A-A0D9A86B03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4091" y="5440915"/>
            <a:ext cx="612207" cy="787706"/>
          </a:xfrm>
          <a:prstGeom prst="rect">
            <a:avLst/>
          </a:prstGeom>
        </p:spPr>
      </p:pic>
    </p:spTree>
    <p:extLst>
      <p:ext uri="{BB962C8B-B14F-4D97-AF65-F5344CB8AC3E}">
        <p14:creationId xmlns:p14="http://schemas.microsoft.com/office/powerpoint/2010/main" val="1886874134"/>
      </p:ext>
    </p:extLst>
  </p:cSld>
  <p:clrMapOvr>
    <a:masterClrMapping/>
  </p:clrMapOvr>
  <mc:AlternateContent xmlns:mc="http://schemas.openxmlformats.org/markup-compatibility/2006" xmlns:p14="http://schemas.microsoft.com/office/powerpoint/2010/main">
    <mc:Choice Requires="p14">
      <p:transition spd="slow" p14:dur="2000" advTm="102"/>
    </mc:Choice>
    <mc:Fallback xmlns="">
      <p:transition spd="slow" advTm="10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1707614" y="764373"/>
            <a:ext cx="6842026" cy="1293028"/>
          </a:xfrm>
        </p:spPr>
        <p:txBody>
          <a:bodyPr>
            <a:noAutofit/>
          </a:bodyPr>
          <a:lstStyle/>
          <a:p>
            <a:r>
              <a:rPr lang="en-US" sz="4800" cap="none" dirty="0"/>
              <a:t>Conclusion</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lvl="1"/>
            <a:r>
              <a:rPr lang="en-US" sz="2800" dirty="0">
                <a:solidFill>
                  <a:prstClr val="white"/>
                </a:solidFill>
              </a:rPr>
              <a:t>Why Should you use YouTube?</a:t>
            </a:r>
          </a:p>
          <a:p>
            <a:pPr lvl="1"/>
            <a:r>
              <a:rPr lang="en-US" sz="2800" dirty="0">
                <a:solidFill>
                  <a:prstClr val="white"/>
                </a:solidFill>
              </a:rPr>
              <a:t>Video on WP are easily added</a:t>
            </a:r>
          </a:p>
          <a:p>
            <a:pPr lvl="1"/>
            <a:r>
              <a:rPr lang="en-US" sz="2800" dirty="0">
                <a:solidFill>
                  <a:prstClr val="white"/>
                </a:solidFill>
              </a:rPr>
              <a:t>Brand your Channel for YouTube</a:t>
            </a:r>
          </a:p>
          <a:p>
            <a:pPr lvl="1"/>
            <a:r>
              <a:rPr lang="en-US" sz="2800" dirty="0">
                <a:solidFill>
                  <a:prstClr val="white"/>
                </a:solidFill>
              </a:rPr>
              <a:t>Video Production can be Easy(</a:t>
            </a:r>
            <a:r>
              <a:rPr lang="en-US" dirty="0">
                <a:solidFill>
                  <a:prstClr val="white"/>
                </a:solidFill>
              </a:rPr>
              <a:t>have a Plan)</a:t>
            </a:r>
          </a:p>
          <a:p>
            <a:pPr lvl="1"/>
            <a:r>
              <a:rPr lang="en-US" sz="2800" dirty="0">
                <a:solidFill>
                  <a:prstClr val="white"/>
                </a:solidFill>
              </a:rPr>
              <a:t>Harness the Power of YouTube being a Search Engine and WordPress being a major Website development platform</a:t>
            </a:r>
          </a:p>
          <a:p>
            <a:pPr lvl="1"/>
            <a:r>
              <a:rPr lang="en-US" sz="2800" dirty="0">
                <a:solidFill>
                  <a:prstClr val="white"/>
                </a:solidFill>
              </a:rPr>
              <a:t>Making Money </a:t>
            </a:r>
          </a:p>
          <a:p>
            <a:pPr lvl="1"/>
            <a:endParaRPr lang="en-US" sz="2400" dirty="0">
              <a:solidFill>
                <a:prstClr val="white"/>
              </a:solidFill>
            </a:endParaRPr>
          </a:p>
          <a:p>
            <a:pPr marL="457200" lvl="1" indent="0">
              <a:buNone/>
            </a:pPr>
            <a:endParaRPr lang="en-US" sz="2800" dirty="0">
              <a:solidFill>
                <a:prstClr val="white"/>
              </a:solidFill>
            </a:endParaRPr>
          </a:p>
        </p:txBody>
      </p:sp>
    </p:spTree>
    <p:extLst>
      <p:ext uri="{BB962C8B-B14F-4D97-AF65-F5344CB8AC3E}">
        <p14:creationId xmlns:p14="http://schemas.microsoft.com/office/powerpoint/2010/main" val="339413488"/>
      </p:ext>
    </p:extLst>
  </p:cSld>
  <p:clrMapOvr>
    <a:masterClrMapping/>
  </p:clrMapOvr>
  <mc:AlternateContent xmlns:mc="http://schemas.openxmlformats.org/markup-compatibility/2006" xmlns:p14="http://schemas.microsoft.com/office/powerpoint/2010/main">
    <mc:Choice Requires="p14">
      <p:transition spd="slow" p14:dur="2000" advTm="50548"/>
    </mc:Choice>
    <mc:Fallback xmlns="">
      <p:transition spd="slow" advTm="50548"/>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03683-95BB-4F3F-A346-991B91B58BAC}"/>
              </a:ext>
            </a:extLst>
          </p:cNvPr>
          <p:cNvSpPr>
            <a:spLocks noGrp="1"/>
          </p:cNvSpPr>
          <p:nvPr>
            <p:ph type="title"/>
          </p:nvPr>
        </p:nvSpPr>
        <p:spPr>
          <a:xfrm>
            <a:off x="594360" y="764373"/>
            <a:ext cx="7955280" cy="1293028"/>
          </a:xfrm>
        </p:spPr>
        <p:txBody>
          <a:bodyPr>
            <a:noAutofit/>
          </a:bodyPr>
          <a:lstStyle/>
          <a:p>
            <a:pPr algn="ctr"/>
            <a:r>
              <a:rPr lang="en-US" sz="4800" cap="none" dirty="0"/>
              <a:t>Questions?</a:t>
            </a:r>
          </a:p>
        </p:txBody>
      </p:sp>
      <p:sp>
        <p:nvSpPr>
          <p:cNvPr id="3" name="Content Placeholder 2">
            <a:extLst>
              <a:ext uri="{FF2B5EF4-FFF2-40B4-BE49-F238E27FC236}">
                <a16:creationId xmlns:a16="http://schemas.microsoft.com/office/drawing/2014/main" xmlns="" id="{94E25A1D-BDD3-4678-B96B-CD775AE55B01}"/>
              </a:ext>
            </a:extLst>
          </p:cNvPr>
          <p:cNvSpPr>
            <a:spLocks noGrp="1"/>
          </p:cNvSpPr>
          <p:nvPr>
            <p:ph idx="1"/>
          </p:nvPr>
        </p:nvSpPr>
        <p:spPr/>
        <p:txBody>
          <a:bodyPr>
            <a:normAutofit/>
          </a:bodyPr>
          <a:lstStyle/>
          <a:p>
            <a:pPr marL="457200" lvl="1" indent="0">
              <a:buNone/>
            </a:pPr>
            <a:r>
              <a:rPr lang="en-US" sz="2800" dirty="0">
                <a:solidFill>
                  <a:prstClr val="white"/>
                </a:solidFill>
              </a:rPr>
              <a:t>Slide Share</a:t>
            </a:r>
          </a:p>
          <a:p>
            <a:pPr marL="457200" lvl="1" indent="0">
              <a:buNone/>
            </a:pPr>
            <a:r>
              <a:rPr lang="en-US" sz="2400" dirty="0">
                <a:solidFill>
                  <a:prstClr val="white"/>
                </a:solidFill>
                <a:hlinkClick r:id="rId2"/>
              </a:rPr>
              <a:t>https://www.slideshare.net/mwfordesigns/you-tubeampwp/mwfordesigns/you-tubeampwp</a:t>
            </a:r>
            <a:endParaRPr lang="en-US" sz="2400" dirty="0">
              <a:solidFill>
                <a:prstClr val="white"/>
              </a:solidFill>
            </a:endParaRPr>
          </a:p>
          <a:p>
            <a:pPr marL="457200" lvl="1" indent="0">
              <a:buNone/>
            </a:pPr>
            <a:endParaRPr lang="en-US" sz="2400" dirty="0">
              <a:solidFill>
                <a:prstClr val="white"/>
              </a:solidFill>
            </a:endParaRPr>
          </a:p>
          <a:p>
            <a:pPr marL="457200" lvl="1" indent="0">
              <a:buNone/>
            </a:pPr>
            <a:r>
              <a:rPr lang="en-US" sz="2400" dirty="0">
                <a:solidFill>
                  <a:prstClr val="white"/>
                </a:solidFill>
              </a:rPr>
              <a:t>Or </a:t>
            </a:r>
            <a:r>
              <a:rPr lang="en-US" sz="2400" dirty="0" err="1">
                <a:solidFill>
                  <a:prstClr val="white"/>
                </a:solidFill>
              </a:rPr>
              <a:t>TinyURL</a:t>
            </a:r>
            <a:endParaRPr lang="en-US" sz="2400" dirty="0">
              <a:solidFill>
                <a:prstClr val="white"/>
              </a:solidFill>
            </a:endParaRPr>
          </a:p>
          <a:p>
            <a:pPr marL="457200" lvl="1" indent="0">
              <a:buNone/>
            </a:pPr>
            <a:r>
              <a:rPr lang="en-US" sz="2400">
                <a:solidFill>
                  <a:prstClr val="white"/>
                </a:solidFill>
                <a:hlinkClick r:id="rId3"/>
              </a:rPr>
              <a:t>https://tinyurl.com/ybowqxpd</a:t>
            </a:r>
            <a:endParaRPr lang="en-US" sz="2400">
              <a:solidFill>
                <a:prstClr val="white"/>
              </a:solidFill>
            </a:endParaRPr>
          </a:p>
          <a:p>
            <a:pPr marL="457200" lvl="1" indent="0">
              <a:buNone/>
            </a:pPr>
            <a:endParaRPr lang="en-US" sz="2400" dirty="0">
              <a:solidFill>
                <a:prstClr val="white"/>
              </a:solidFill>
            </a:endParaRPr>
          </a:p>
        </p:txBody>
      </p:sp>
    </p:spTree>
    <p:extLst>
      <p:ext uri="{BB962C8B-B14F-4D97-AF65-F5344CB8AC3E}">
        <p14:creationId xmlns:p14="http://schemas.microsoft.com/office/powerpoint/2010/main" val="3256533020"/>
      </p:ext>
    </p:extLst>
  </p:cSld>
  <p:clrMapOvr>
    <a:masterClrMapping/>
  </p:clrMapOvr>
  <mc:AlternateContent xmlns:mc="http://schemas.openxmlformats.org/markup-compatibility/2006" xmlns:p14="http://schemas.microsoft.com/office/powerpoint/2010/main">
    <mc:Choice Requires="p14">
      <p:transition spd="slow" p14:dur="2000" advTm="20246"/>
    </mc:Choice>
    <mc:Fallback xmlns="">
      <p:transition spd="slow" advTm="2024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9FF09-9277-47B6-9859-46F071D32CD3}"/>
              </a:ext>
            </a:extLst>
          </p:cNvPr>
          <p:cNvSpPr>
            <a:spLocks noGrp="1"/>
          </p:cNvSpPr>
          <p:nvPr>
            <p:ph type="title"/>
          </p:nvPr>
        </p:nvSpPr>
        <p:spPr/>
        <p:txBody>
          <a:bodyPr/>
          <a:lstStyle/>
          <a:p>
            <a:r>
              <a:rPr lang="en-US" dirty="0">
                <a:solidFill>
                  <a:schemeClr val="accent2">
                    <a:lumMod val="60000"/>
                    <a:lumOff val="40000"/>
                  </a:schemeClr>
                </a:solidFill>
              </a:rPr>
              <a:t>Why?</a:t>
            </a:r>
          </a:p>
        </p:txBody>
      </p:sp>
      <p:sp>
        <p:nvSpPr>
          <p:cNvPr id="3" name="Content Placeholder 2">
            <a:extLst>
              <a:ext uri="{FF2B5EF4-FFF2-40B4-BE49-F238E27FC236}">
                <a16:creationId xmlns:a16="http://schemas.microsoft.com/office/drawing/2014/main" xmlns="" id="{9A27A011-0CE2-40E0-9797-8CEF057050A7}"/>
              </a:ext>
            </a:extLst>
          </p:cNvPr>
          <p:cNvSpPr>
            <a:spLocks noGrp="1"/>
          </p:cNvSpPr>
          <p:nvPr>
            <p:ph idx="1"/>
          </p:nvPr>
        </p:nvSpPr>
        <p:spPr/>
        <p:txBody>
          <a:bodyPr>
            <a:normAutofit/>
          </a:bodyPr>
          <a:lstStyle/>
          <a:p>
            <a:r>
              <a:rPr lang="en-US" sz="2800" dirty="0"/>
              <a:t>Free  to make</a:t>
            </a:r>
          </a:p>
          <a:p>
            <a:r>
              <a:rPr lang="en-US" sz="2800" dirty="0"/>
              <a:t>Free  to host</a:t>
            </a:r>
          </a:p>
          <a:p>
            <a:r>
              <a:rPr lang="en-US" sz="2800" dirty="0"/>
              <a:t>Free  to watch</a:t>
            </a:r>
          </a:p>
          <a:p>
            <a:r>
              <a:rPr lang="en-US" sz="2800" dirty="0"/>
              <a:t>Images, Audio, and Videos enhance your message </a:t>
            </a:r>
          </a:p>
        </p:txBody>
      </p:sp>
    </p:spTree>
    <p:extLst>
      <p:ext uri="{BB962C8B-B14F-4D97-AF65-F5344CB8AC3E}">
        <p14:creationId xmlns:p14="http://schemas.microsoft.com/office/powerpoint/2010/main" val="2739334395"/>
      </p:ext>
    </p:extLst>
  </p:cSld>
  <p:clrMapOvr>
    <a:masterClrMapping/>
  </p:clrMapOvr>
  <mc:AlternateContent xmlns:mc="http://schemas.openxmlformats.org/markup-compatibility/2006" xmlns:p14="http://schemas.microsoft.com/office/powerpoint/2010/main">
    <mc:Choice Requires="p14">
      <p:transition spd="slow" p14:dur="2000" advTm="21420"/>
    </mc:Choice>
    <mc:Fallback xmlns="">
      <p:transition spd="slow" advTm="2142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Me</a:t>
            </a:r>
          </a:p>
        </p:txBody>
      </p:sp>
      <p:sp>
        <p:nvSpPr>
          <p:cNvPr id="2" name="Content Placeholder 1"/>
          <p:cNvSpPr>
            <a:spLocks noGrp="1"/>
          </p:cNvSpPr>
          <p:nvPr>
            <p:ph idx="1"/>
          </p:nvPr>
        </p:nvSpPr>
        <p:spPr>
          <a:xfrm>
            <a:off x="457200" y="2869453"/>
            <a:ext cx="8229600" cy="4525963"/>
          </a:xfrm>
        </p:spPr>
        <p:txBody>
          <a:bodyPr>
            <a:normAutofit/>
          </a:bodyPr>
          <a:lstStyle/>
          <a:p>
            <a:pPr marL="109728" indent="0" algn="r">
              <a:buNone/>
            </a:pPr>
            <a:r>
              <a:rPr lang="en-US" sz="4800" b="1" dirty="0"/>
              <a:t>Mary White </a:t>
            </a:r>
          </a:p>
          <a:p>
            <a:pPr marL="109728" indent="0" algn="r">
              <a:buNone/>
            </a:pPr>
            <a:r>
              <a:rPr lang="en-US" sz="4800" dirty="0">
                <a:hlinkClick r:id="rId2"/>
              </a:rPr>
              <a:t>mwhite32@jccc.edu</a:t>
            </a:r>
            <a:endParaRPr lang="en-US" sz="4800" dirty="0"/>
          </a:p>
          <a:p>
            <a:pPr marL="109728" indent="0" algn="r">
              <a:buNone/>
            </a:pPr>
            <a:r>
              <a:rPr lang="en-US" sz="4400" dirty="0">
                <a:hlinkClick r:id="rId3"/>
              </a:rPr>
              <a:t>MaryW@MWforDesigns.com</a:t>
            </a:r>
            <a:endParaRPr lang="en-US" sz="4400" dirty="0"/>
          </a:p>
          <a:p>
            <a:pPr marL="109728" indent="0" algn="r">
              <a:buNone/>
            </a:pPr>
            <a:endParaRPr lang="en-US" sz="4800" b="1" dirty="0"/>
          </a:p>
        </p:txBody>
      </p:sp>
      <p:pic>
        <p:nvPicPr>
          <p:cNvPr id="4" name="Picture 3">
            <a:extLst>
              <a:ext uri="{FF2B5EF4-FFF2-40B4-BE49-F238E27FC236}">
                <a16:creationId xmlns:a16="http://schemas.microsoft.com/office/drawing/2014/main" xmlns="" id="{7AA33D15-3634-4757-8CFB-B231B4EC18D2}"/>
              </a:ext>
            </a:extLst>
          </p:cNvPr>
          <p:cNvPicPr>
            <a:picLocks noChangeAspect="1"/>
          </p:cNvPicPr>
          <p:nvPr/>
        </p:nvPicPr>
        <p:blipFill>
          <a:blip r:embed="rId4"/>
          <a:stretch>
            <a:fillRect/>
          </a:stretch>
        </p:blipFill>
        <p:spPr>
          <a:xfrm rot="489055" flipH="1">
            <a:off x="-40430" y="856558"/>
            <a:ext cx="3510743" cy="3426249"/>
          </a:xfrm>
          <a:prstGeom prst="rect">
            <a:avLst/>
          </a:prstGeom>
        </p:spPr>
      </p:pic>
    </p:spTree>
    <p:extLst>
      <p:ext uri="{BB962C8B-B14F-4D97-AF65-F5344CB8AC3E}">
        <p14:creationId xmlns:p14="http://schemas.microsoft.com/office/powerpoint/2010/main" val="3505564834"/>
      </p:ext>
    </p:extLst>
  </p:cSld>
  <p:clrMapOvr>
    <a:masterClrMapping/>
  </p:clrMapOvr>
  <mc:AlternateContent xmlns:mc="http://schemas.openxmlformats.org/markup-compatibility/2006" xmlns:p14="http://schemas.microsoft.com/office/powerpoint/2010/main">
    <mc:Choice Requires="p14">
      <p:transition spd="slow" p14:dur="2000" advTm="11822"/>
    </mc:Choice>
    <mc:Fallback xmlns="">
      <p:transition spd="slow" advTm="11822"/>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Follow Mary White</a:t>
            </a:r>
          </a:p>
        </p:txBody>
      </p:sp>
      <p:sp>
        <p:nvSpPr>
          <p:cNvPr id="4" name="Subtitle 2">
            <a:extLst>
              <a:ext uri="{FF2B5EF4-FFF2-40B4-BE49-F238E27FC236}">
                <a16:creationId xmlns:a16="http://schemas.microsoft.com/office/drawing/2014/main" xmlns="" id="{75599F78-1C30-4552-9FDA-DA109944E8EB}"/>
              </a:ext>
            </a:extLst>
          </p:cNvPr>
          <p:cNvSpPr txBox="1">
            <a:spLocks/>
          </p:cNvSpPr>
          <p:nvPr/>
        </p:nvSpPr>
        <p:spPr>
          <a:xfrm>
            <a:off x="1828800" y="2633944"/>
            <a:ext cx="6268598" cy="277596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sz="3200" dirty="0" err="1"/>
              <a:t>MWforDesigns</a:t>
            </a:r>
            <a:r>
              <a:rPr lang="en-US" sz="3200" dirty="0"/>
              <a:t> </a:t>
            </a:r>
          </a:p>
          <a:p>
            <a:r>
              <a:rPr lang="en-US" sz="3200" dirty="0"/>
              <a:t>MWforDesigns.com</a:t>
            </a:r>
          </a:p>
          <a:p>
            <a:r>
              <a:rPr lang="en-US" sz="3200" dirty="0"/>
              <a:t>@MW4Designs  </a:t>
            </a:r>
          </a:p>
          <a:p>
            <a:r>
              <a:rPr lang="en-US" sz="3200" dirty="0">
                <a:hlinkClick r:id="rId2"/>
              </a:rPr>
              <a:t>mwhite32@jccc.edu</a:t>
            </a:r>
            <a:endParaRPr lang="en-US" sz="3200" dirty="0"/>
          </a:p>
          <a:p>
            <a:r>
              <a:rPr lang="en-US" sz="3200" dirty="0">
                <a:solidFill>
                  <a:schemeClr val="tx1">
                    <a:lumMod val="95000"/>
                  </a:schemeClr>
                </a:solidFill>
                <a:hlinkClick r:id="rId3"/>
              </a:rPr>
              <a:t>maryw@mwfordesigns.com</a:t>
            </a:r>
            <a:endParaRPr lang="en-US" sz="3200" dirty="0">
              <a:solidFill>
                <a:schemeClr val="tx1">
                  <a:lumMod val="95000"/>
                </a:schemeClr>
              </a:solidFill>
            </a:endParaRPr>
          </a:p>
          <a:p>
            <a:endParaRPr lang="en-US" dirty="0"/>
          </a:p>
        </p:txBody>
      </p:sp>
      <p:pic>
        <p:nvPicPr>
          <p:cNvPr id="5" name="Picture 4">
            <a:extLst>
              <a:ext uri="{FF2B5EF4-FFF2-40B4-BE49-F238E27FC236}">
                <a16:creationId xmlns:a16="http://schemas.microsoft.com/office/drawing/2014/main" xmlns="" id="{308FF963-2CE8-4BB5-AAF0-A9A48227A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679" y="5519450"/>
            <a:ext cx="1883423" cy="1005628"/>
          </a:xfrm>
          <a:prstGeom prst="rect">
            <a:avLst/>
          </a:prstGeom>
        </p:spPr>
      </p:pic>
      <p:pic>
        <p:nvPicPr>
          <p:cNvPr id="6" name="Picture 5">
            <a:extLst>
              <a:ext uri="{FF2B5EF4-FFF2-40B4-BE49-F238E27FC236}">
                <a16:creationId xmlns:a16="http://schemas.microsoft.com/office/drawing/2014/main" xmlns="" id="{C877848E-6F7F-488D-A59C-B65409C7E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7783" y="2685245"/>
            <a:ext cx="435538" cy="307369"/>
          </a:xfrm>
          <a:prstGeom prst="rect">
            <a:avLst/>
          </a:prstGeom>
        </p:spPr>
      </p:pic>
      <p:pic>
        <p:nvPicPr>
          <p:cNvPr id="7" name="Picture 6">
            <a:extLst>
              <a:ext uri="{FF2B5EF4-FFF2-40B4-BE49-F238E27FC236}">
                <a16:creationId xmlns:a16="http://schemas.microsoft.com/office/drawing/2014/main" xmlns="" id="{46F105DE-335D-42A9-8524-0729C3E6A5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7783" y="3216775"/>
            <a:ext cx="383755" cy="380382"/>
          </a:xfrm>
          <a:prstGeom prst="rect">
            <a:avLst/>
          </a:prstGeom>
        </p:spPr>
      </p:pic>
      <p:pic>
        <p:nvPicPr>
          <p:cNvPr id="8" name="Picture 7">
            <a:extLst>
              <a:ext uri="{FF2B5EF4-FFF2-40B4-BE49-F238E27FC236}">
                <a16:creationId xmlns:a16="http://schemas.microsoft.com/office/drawing/2014/main" xmlns="" id="{A46A5D12-F02E-48B3-A233-E98F2C2947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4451" y="3675505"/>
            <a:ext cx="488870" cy="488870"/>
          </a:xfrm>
          <a:prstGeom prst="rect">
            <a:avLst/>
          </a:prstGeom>
        </p:spPr>
      </p:pic>
      <p:pic>
        <p:nvPicPr>
          <p:cNvPr id="9" name="Picture 8">
            <a:extLst>
              <a:ext uri="{FF2B5EF4-FFF2-40B4-BE49-F238E27FC236}">
                <a16:creationId xmlns:a16="http://schemas.microsoft.com/office/drawing/2014/main" xmlns="" id="{82533ED0-3773-4CB0-A4F1-6E4EE94DC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5414" y="1612444"/>
            <a:ext cx="3447738" cy="3429000"/>
          </a:xfrm>
          <a:prstGeom prst="rect">
            <a:avLst/>
          </a:prstGeom>
        </p:spPr>
      </p:pic>
    </p:spTree>
    <p:extLst>
      <p:ext uri="{BB962C8B-B14F-4D97-AF65-F5344CB8AC3E}">
        <p14:creationId xmlns:p14="http://schemas.microsoft.com/office/powerpoint/2010/main" val="3187602163"/>
      </p:ext>
    </p:extLst>
  </p:cSld>
  <p:clrMapOvr>
    <a:masterClrMapping/>
  </p:clrMapOvr>
  <mc:AlternateContent xmlns:mc="http://schemas.openxmlformats.org/markup-compatibility/2006" xmlns:p14="http://schemas.microsoft.com/office/powerpoint/2010/main">
    <mc:Choice Requires="p14">
      <p:transition spd="slow" p14:dur="2000" advTm="38918"/>
    </mc:Choice>
    <mc:Fallback xmlns="">
      <p:transition spd="slow" advTm="389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9FF09-9277-47B6-9859-46F071D32CD3}"/>
              </a:ext>
            </a:extLst>
          </p:cNvPr>
          <p:cNvSpPr>
            <a:spLocks noGrp="1"/>
          </p:cNvSpPr>
          <p:nvPr>
            <p:ph type="title"/>
          </p:nvPr>
        </p:nvSpPr>
        <p:spPr/>
        <p:txBody>
          <a:bodyPr/>
          <a:lstStyle/>
          <a:p>
            <a:r>
              <a:rPr lang="en-US" dirty="0"/>
              <a:t>Free  to make</a:t>
            </a:r>
          </a:p>
        </p:txBody>
      </p:sp>
      <p:pic>
        <p:nvPicPr>
          <p:cNvPr id="6" name="Content Placeholder 5">
            <a:extLst>
              <a:ext uri="{FF2B5EF4-FFF2-40B4-BE49-F238E27FC236}">
                <a16:creationId xmlns:a16="http://schemas.microsoft.com/office/drawing/2014/main" xmlns="" id="{E0090ACD-9701-4878-81FC-FD59696F1CD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0" y="4962935"/>
            <a:ext cx="3634017" cy="2422678"/>
          </a:xfrm>
        </p:spPr>
      </p:pic>
      <p:pic>
        <p:nvPicPr>
          <p:cNvPr id="4" name="Picture 3">
            <a:extLst>
              <a:ext uri="{FF2B5EF4-FFF2-40B4-BE49-F238E27FC236}">
                <a16:creationId xmlns:a16="http://schemas.microsoft.com/office/drawing/2014/main" xmlns="" id="{D733F66E-2972-4803-B84B-A96EFEBD1895}"/>
              </a:ext>
            </a:extLst>
          </p:cNvPr>
          <p:cNvPicPr>
            <a:picLocks noChangeAspect="1"/>
          </p:cNvPicPr>
          <p:nvPr/>
        </p:nvPicPr>
        <p:blipFill>
          <a:blip r:embed="rId5"/>
          <a:stretch>
            <a:fillRect/>
          </a:stretch>
        </p:blipFill>
        <p:spPr>
          <a:xfrm>
            <a:off x="-725890" y="0"/>
            <a:ext cx="4769080" cy="3012433"/>
          </a:xfrm>
          <a:prstGeom prst="rect">
            <a:avLst/>
          </a:prstGeom>
        </p:spPr>
      </p:pic>
      <p:pic>
        <p:nvPicPr>
          <p:cNvPr id="11" name="Picture 10">
            <a:extLst>
              <a:ext uri="{FF2B5EF4-FFF2-40B4-BE49-F238E27FC236}">
                <a16:creationId xmlns:a16="http://schemas.microsoft.com/office/drawing/2014/main" xmlns="" id="{73925603-6C6D-4789-A36A-34AB8FAB677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6162159" y="4962935"/>
            <a:ext cx="2683714" cy="2077195"/>
          </a:xfrm>
          <a:prstGeom prst="rect">
            <a:avLst/>
          </a:prstGeom>
        </p:spPr>
      </p:pic>
      <p:sp>
        <p:nvSpPr>
          <p:cNvPr id="3" name="Rectangle 2">
            <a:extLst>
              <a:ext uri="{FF2B5EF4-FFF2-40B4-BE49-F238E27FC236}">
                <a16:creationId xmlns:a16="http://schemas.microsoft.com/office/drawing/2014/main" xmlns="" id="{33AE7AC5-26AB-41AD-AEDB-04BA213016CD}"/>
              </a:ext>
            </a:extLst>
          </p:cNvPr>
          <p:cNvSpPr/>
          <p:nvPr/>
        </p:nvSpPr>
        <p:spPr>
          <a:xfrm>
            <a:off x="451691" y="3002900"/>
            <a:ext cx="7557571" cy="1692771"/>
          </a:xfrm>
          <a:prstGeom prst="rect">
            <a:avLst/>
          </a:prstGeom>
        </p:spPr>
        <p:txBody>
          <a:bodyPr wrap="square">
            <a:spAutoFit/>
          </a:bodyPr>
          <a:lstStyle/>
          <a:p>
            <a:pPr marL="914400" lvl="1" indent="-457200">
              <a:buFont typeface="Arial" panose="020B0604020202020204" pitchFamily="34" charset="0"/>
              <a:buChar char="•"/>
            </a:pPr>
            <a:r>
              <a:rPr lang="en-US" sz="2600" dirty="0"/>
              <a:t>What Information can you give people that will help your Brand</a:t>
            </a:r>
          </a:p>
          <a:p>
            <a:pPr marL="914400" lvl="1" indent="-457200">
              <a:buFont typeface="Arial" panose="020B0604020202020204" pitchFamily="34" charset="0"/>
              <a:buChar char="•"/>
            </a:pPr>
            <a:r>
              <a:rPr lang="en-US" sz="2600" dirty="0"/>
              <a:t>Quick Instruction?</a:t>
            </a:r>
          </a:p>
          <a:p>
            <a:pPr marL="914400" lvl="1" indent="-457200">
              <a:buFont typeface="Arial" panose="020B0604020202020204" pitchFamily="34" charset="0"/>
              <a:buChar char="•"/>
            </a:pPr>
            <a:r>
              <a:rPr lang="en-US" sz="2600" dirty="0"/>
              <a:t>Funny Story</a:t>
            </a:r>
          </a:p>
        </p:txBody>
      </p:sp>
    </p:spTree>
    <p:extLst>
      <p:ext uri="{BB962C8B-B14F-4D97-AF65-F5344CB8AC3E}">
        <p14:creationId xmlns:p14="http://schemas.microsoft.com/office/powerpoint/2010/main" val="1503406490"/>
      </p:ext>
    </p:extLst>
  </p:cSld>
  <p:clrMapOvr>
    <a:masterClrMapping/>
  </p:clrMapOvr>
  <mc:AlternateContent xmlns:mc="http://schemas.openxmlformats.org/markup-compatibility/2006" xmlns:p14="http://schemas.microsoft.com/office/powerpoint/2010/main">
    <mc:Choice Requires="p14">
      <p:transition spd="slow" p14:dur="2000" advTm="35690"/>
    </mc:Choice>
    <mc:Fallback xmlns="">
      <p:transition spd="slow" advTm="356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9FF09-9277-47B6-9859-46F071D32CD3}"/>
              </a:ext>
            </a:extLst>
          </p:cNvPr>
          <p:cNvSpPr>
            <a:spLocks noGrp="1"/>
          </p:cNvSpPr>
          <p:nvPr>
            <p:ph type="title"/>
          </p:nvPr>
        </p:nvSpPr>
        <p:spPr/>
        <p:txBody>
          <a:bodyPr/>
          <a:lstStyle/>
          <a:p>
            <a:r>
              <a:rPr lang="en-US" dirty="0"/>
              <a:t>Free to Host</a:t>
            </a:r>
          </a:p>
        </p:txBody>
      </p:sp>
      <p:sp>
        <p:nvSpPr>
          <p:cNvPr id="3" name="Content Placeholder 2">
            <a:extLst>
              <a:ext uri="{FF2B5EF4-FFF2-40B4-BE49-F238E27FC236}">
                <a16:creationId xmlns:a16="http://schemas.microsoft.com/office/drawing/2014/main" xmlns="" id="{9A27A011-0CE2-40E0-9797-8CEF057050A7}"/>
              </a:ext>
            </a:extLst>
          </p:cNvPr>
          <p:cNvSpPr>
            <a:spLocks noGrp="1"/>
          </p:cNvSpPr>
          <p:nvPr>
            <p:ph idx="1"/>
          </p:nvPr>
        </p:nvSpPr>
        <p:spPr/>
        <p:txBody>
          <a:bodyPr/>
          <a:lstStyle/>
          <a:p>
            <a:pPr marL="0" indent="0">
              <a:buNone/>
            </a:pPr>
            <a:r>
              <a:rPr lang="en-US" sz="4800" dirty="0"/>
              <a:t>free video uploads</a:t>
            </a:r>
          </a:p>
          <a:p>
            <a:pPr lvl="1"/>
            <a:r>
              <a:rPr lang="en-US" sz="4000" dirty="0"/>
              <a:t>YouTube servers  </a:t>
            </a:r>
          </a:p>
        </p:txBody>
      </p:sp>
    </p:spTree>
    <p:extLst>
      <p:ext uri="{BB962C8B-B14F-4D97-AF65-F5344CB8AC3E}">
        <p14:creationId xmlns:p14="http://schemas.microsoft.com/office/powerpoint/2010/main" val="2463375536"/>
      </p:ext>
    </p:extLst>
  </p:cSld>
  <p:clrMapOvr>
    <a:masterClrMapping/>
  </p:clrMapOvr>
  <mc:AlternateContent xmlns:mc="http://schemas.openxmlformats.org/markup-compatibility/2006" xmlns:p14="http://schemas.microsoft.com/office/powerpoint/2010/main">
    <mc:Choice Requires="p14">
      <p:transition spd="slow" p14:dur="2000" advTm="28094"/>
    </mc:Choice>
    <mc:Fallback xmlns="">
      <p:transition spd="slow" advTm="280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9FF09-9277-47B6-9859-46F071D32CD3}"/>
              </a:ext>
            </a:extLst>
          </p:cNvPr>
          <p:cNvSpPr>
            <a:spLocks noGrp="1"/>
          </p:cNvSpPr>
          <p:nvPr>
            <p:ph type="title"/>
          </p:nvPr>
        </p:nvSpPr>
        <p:spPr/>
        <p:txBody>
          <a:bodyPr/>
          <a:lstStyle/>
          <a:p>
            <a:r>
              <a:rPr lang="en-US" dirty="0"/>
              <a:t>Free to watch</a:t>
            </a:r>
          </a:p>
        </p:txBody>
      </p:sp>
      <p:sp>
        <p:nvSpPr>
          <p:cNvPr id="3" name="Content Placeholder 2">
            <a:extLst>
              <a:ext uri="{FF2B5EF4-FFF2-40B4-BE49-F238E27FC236}">
                <a16:creationId xmlns:a16="http://schemas.microsoft.com/office/drawing/2014/main" xmlns="" id="{9A27A011-0CE2-40E0-9797-8CEF057050A7}"/>
              </a:ext>
            </a:extLst>
          </p:cNvPr>
          <p:cNvSpPr>
            <a:spLocks noGrp="1"/>
          </p:cNvSpPr>
          <p:nvPr>
            <p:ph idx="1"/>
          </p:nvPr>
        </p:nvSpPr>
        <p:spPr/>
        <p:txBody>
          <a:bodyPr>
            <a:normAutofit/>
          </a:bodyPr>
          <a:lstStyle/>
          <a:p>
            <a:pPr marL="0" indent="0">
              <a:buNone/>
            </a:pPr>
            <a:r>
              <a:rPr lang="en-US" sz="4400" dirty="0"/>
              <a:t>Unlike Netflix you don’t have to pay to watch the content on YouTube</a:t>
            </a:r>
          </a:p>
          <a:p>
            <a:pPr marL="0" indent="0">
              <a:buNone/>
            </a:pPr>
            <a:r>
              <a:rPr lang="en-US" sz="4400" dirty="0"/>
              <a:t>1.5 billion active subscriber </a:t>
            </a:r>
          </a:p>
        </p:txBody>
      </p:sp>
    </p:spTree>
    <p:extLst>
      <p:ext uri="{BB962C8B-B14F-4D97-AF65-F5344CB8AC3E}">
        <p14:creationId xmlns:p14="http://schemas.microsoft.com/office/powerpoint/2010/main" val="2821143950"/>
      </p:ext>
    </p:extLst>
  </p:cSld>
  <p:clrMapOvr>
    <a:masterClrMapping/>
  </p:clrMapOvr>
  <mc:AlternateContent xmlns:mc="http://schemas.openxmlformats.org/markup-compatibility/2006" xmlns:p14="http://schemas.microsoft.com/office/powerpoint/2010/main">
    <mc:Choice Requires="p14">
      <p:transition spd="slow" p14:dur="2000" advTm="42763"/>
    </mc:Choice>
    <mc:Fallback xmlns="">
      <p:transition spd="slow" advTm="4276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59FF09-9277-47B6-9859-46F071D32CD3}"/>
              </a:ext>
            </a:extLst>
          </p:cNvPr>
          <p:cNvSpPr>
            <a:spLocks noGrp="1"/>
          </p:cNvSpPr>
          <p:nvPr>
            <p:ph type="title"/>
          </p:nvPr>
        </p:nvSpPr>
        <p:spPr/>
        <p:txBody>
          <a:bodyPr/>
          <a:lstStyle/>
          <a:p>
            <a:r>
              <a:rPr lang="en-US" dirty="0"/>
              <a:t>enhance your message </a:t>
            </a:r>
          </a:p>
        </p:txBody>
      </p:sp>
      <p:sp>
        <p:nvSpPr>
          <p:cNvPr id="3" name="Content Placeholder 2">
            <a:extLst>
              <a:ext uri="{FF2B5EF4-FFF2-40B4-BE49-F238E27FC236}">
                <a16:creationId xmlns:a16="http://schemas.microsoft.com/office/drawing/2014/main" xmlns="" id="{9A27A011-0CE2-40E0-9797-8CEF057050A7}"/>
              </a:ext>
            </a:extLst>
          </p:cNvPr>
          <p:cNvSpPr>
            <a:spLocks noGrp="1"/>
          </p:cNvSpPr>
          <p:nvPr>
            <p:ph idx="1"/>
          </p:nvPr>
        </p:nvSpPr>
        <p:spPr>
          <a:xfrm>
            <a:off x="594360" y="2194560"/>
            <a:ext cx="7955280" cy="4206240"/>
          </a:xfrm>
        </p:spPr>
        <p:txBody>
          <a:bodyPr>
            <a:normAutofit/>
          </a:bodyPr>
          <a:lstStyle/>
          <a:p>
            <a:pPr marL="0" indent="0">
              <a:buNone/>
            </a:pPr>
            <a:r>
              <a:rPr lang="en-US" sz="3600" dirty="0"/>
              <a:t>Images, Audio, and Videos enhance your message </a:t>
            </a:r>
          </a:p>
          <a:p>
            <a:pPr lvl="1"/>
            <a:r>
              <a:rPr lang="en-US" sz="2800" dirty="0"/>
              <a:t>Videos enhance like no other media</a:t>
            </a:r>
          </a:p>
          <a:p>
            <a:pPr lvl="2"/>
            <a:r>
              <a:rPr lang="en-US" sz="2400" dirty="0"/>
              <a:t>Story Telling</a:t>
            </a:r>
          </a:p>
          <a:p>
            <a:pPr lvl="2"/>
            <a:r>
              <a:rPr lang="en-US" sz="2400" dirty="0"/>
              <a:t>Immediate information </a:t>
            </a:r>
          </a:p>
          <a:p>
            <a:pPr lvl="2"/>
            <a:r>
              <a:rPr lang="en-US" sz="2400" dirty="0"/>
              <a:t>Replay for understanding</a:t>
            </a:r>
          </a:p>
          <a:p>
            <a:pPr lvl="2"/>
            <a:r>
              <a:rPr lang="en-US" sz="2400" dirty="0"/>
              <a:t>YouTube also has the Social </a:t>
            </a:r>
          </a:p>
          <a:p>
            <a:pPr lvl="3"/>
            <a:r>
              <a:rPr lang="en-US" sz="2200" dirty="0"/>
              <a:t>Sharing</a:t>
            </a:r>
          </a:p>
          <a:p>
            <a:pPr lvl="3"/>
            <a:r>
              <a:rPr lang="en-US" sz="2200" dirty="0"/>
              <a:t>Commenting</a:t>
            </a:r>
          </a:p>
          <a:p>
            <a:pPr lvl="3"/>
            <a:r>
              <a:rPr lang="en-US" sz="2200" dirty="0"/>
              <a:t>Subscribing</a:t>
            </a:r>
          </a:p>
        </p:txBody>
      </p:sp>
    </p:spTree>
    <p:extLst>
      <p:ext uri="{BB962C8B-B14F-4D97-AF65-F5344CB8AC3E}">
        <p14:creationId xmlns:p14="http://schemas.microsoft.com/office/powerpoint/2010/main" val="2904730490"/>
      </p:ext>
    </p:extLst>
  </p:cSld>
  <p:clrMapOvr>
    <a:masterClrMapping/>
  </p:clrMapOvr>
  <mc:AlternateContent xmlns:mc="http://schemas.openxmlformats.org/markup-compatibility/2006" xmlns:p14="http://schemas.microsoft.com/office/powerpoint/2010/main">
    <mc:Choice Requires="p14">
      <p:transition spd="slow" p14:dur="2000" advTm="102529"/>
    </mc:Choice>
    <mc:Fallback xmlns="">
      <p:transition spd="slow" advTm="10252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8.4"/>
</p:tagLst>
</file>

<file path=ppt/tags/tag2.xml><?xml version="1.0" encoding="utf-8"?>
<p:tagLst xmlns:a="http://schemas.openxmlformats.org/drawingml/2006/main" xmlns:r="http://schemas.openxmlformats.org/officeDocument/2006/relationships" xmlns:p="http://schemas.openxmlformats.org/presentationml/2006/main">
  <p:tag name="TIMING" val="|12.9|6.5|20.6"/>
</p:tagLst>
</file>

<file path=ppt/tags/tag3.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6099</TotalTime>
  <Words>1077</Words>
  <Application>Microsoft Office PowerPoint</Application>
  <PresentationFormat>On-screen Show (4:3)</PresentationFormat>
  <Paragraphs>250</Paragraphs>
  <Slides>51</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3" baseType="lpstr">
      <vt:lpstr>Vapor Trail</vt:lpstr>
      <vt:lpstr>Presentation</vt:lpstr>
      <vt:lpstr>PowerPoint Presentation</vt:lpstr>
      <vt:lpstr>The Bumper</vt:lpstr>
      <vt:lpstr>YouTube &amp; WordPress</vt:lpstr>
      <vt:lpstr>YouTube &amp; WordPress</vt:lpstr>
      <vt:lpstr>Why?</vt:lpstr>
      <vt:lpstr>Free  to make</vt:lpstr>
      <vt:lpstr>Free to Host</vt:lpstr>
      <vt:lpstr>Free to watch</vt:lpstr>
      <vt:lpstr>enhance your message </vt:lpstr>
      <vt:lpstr>Adding Video to WordPress</vt:lpstr>
      <vt:lpstr>Adding Video to WordPress</vt:lpstr>
      <vt:lpstr>Adding Video to WordPress</vt:lpstr>
      <vt:lpstr>Adding Video to WordPress</vt:lpstr>
      <vt:lpstr>Adding Video to WordPress</vt:lpstr>
      <vt:lpstr>PowerPoint Presentation</vt:lpstr>
      <vt:lpstr>Creating a  YouTube Channel</vt:lpstr>
      <vt:lpstr>Creating a YouTube Channel</vt:lpstr>
      <vt:lpstr>Branding your  YouTube Channel</vt:lpstr>
      <vt:lpstr>Creating a YouTube Channel</vt:lpstr>
      <vt:lpstr>Trailer Video YouTube Channel</vt:lpstr>
      <vt:lpstr>How to Add to your  YouTube Channel</vt:lpstr>
      <vt:lpstr>How to Add to your  YouTube Channel</vt:lpstr>
      <vt:lpstr>Add your  Description</vt:lpstr>
      <vt:lpstr>Add Your Video Trailer</vt:lpstr>
      <vt:lpstr>Before Creating your  YouTube Channel</vt:lpstr>
      <vt:lpstr>Brand your   YouTube Channel</vt:lpstr>
      <vt:lpstr>Design Specifications…</vt:lpstr>
      <vt:lpstr>Logo</vt:lpstr>
      <vt:lpstr>Background</vt:lpstr>
      <vt:lpstr>Creative Thumbnails</vt:lpstr>
      <vt:lpstr>Modifying  your  YouTube Channel</vt:lpstr>
      <vt:lpstr>Modifying  your  YouTube Channel</vt:lpstr>
      <vt:lpstr>Modifying  your  YouTube Channel</vt:lpstr>
      <vt:lpstr>Creating Video</vt:lpstr>
      <vt:lpstr>Creating a YouTube Video</vt:lpstr>
      <vt:lpstr>Creating a YouTube Video</vt:lpstr>
      <vt:lpstr>Creating a YouTube Video</vt:lpstr>
      <vt:lpstr>PowerPoint Presentation</vt:lpstr>
      <vt:lpstr>Creating a YouTube Video</vt:lpstr>
      <vt:lpstr>Creating a YouTube Video</vt:lpstr>
      <vt:lpstr>The Power of  YouTube &amp; WordPress</vt:lpstr>
      <vt:lpstr>PowerPoint Presentation</vt:lpstr>
      <vt:lpstr>PowerPoint Presentation</vt:lpstr>
      <vt:lpstr>The Power of YouTube</vt:lpstr>
      <vt:lpstr>YouTube Usage Statistics</vt:lpstr>
      <vt:lpstr> YouTube User Statistics</vt:lpstr>
      <vt:lpstr>Making Money</vt:lpstr>
      <vt:lpstr>Conclusion</vt:lpstr>
      <vt:lpstr>Questions?</vt:lpstr>
      <vt:lpstr>Contact Me</vt:lpstr>
      <vt:lpstr>Follow Mary White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dc:creator>
  <cp:lastModifiedBy>Rebecca</cp:lastModifiedBy>
  <cp:revision>94</cp:revision>
  <dcterms:modified xsi:type="dcterms:W3CDTF">2018-06-18T20:48:23Z</dcterms:modified>
</cp:coreProperties>
</file>