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5143500" type="screen16x9"/>
  <p:notesSz cx="6858000" cy="9144000"/>
  <p:embeddedFontLst>
    <p:embeddedFont>
      <p:font typeface="Work Sans" panose="020B0604020202020204" charset="0"/>
      <p:regular r:id="rId50"/>
      <p:bold r:id="rId51"/>
    </p:embeddedFont>
    <p:embeddedFont>
      <p:font typeface="Work Sans Light" panose="020B0604020202020204" charset="0"/>
      <p:regular r:id="rId52"/>
      <p:bold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312BD96-01ED-4015-AD50-043A9C061419}">
  <a:tblStyle styleId="{D312BD96-01ED-4015-AD50-043A9C06141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9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Shape 3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Shape 3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Shape 3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Shape 4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Shape 4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Shape 4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Shape 4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1048725" y="3058625"/>
            <a:ext cx="4914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reverse">
  <p:cSld name="BLANK_1">
    <p:bg>
      <p:bgPr>
        <a:solidFill>
          <a:srgbClr val="000000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1012800" y="2497750"/>
            <a:ext cx="495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1012800" y="3678252"/>
            <a:ext cx="49500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1804525" y="854775"/>
            <a:ext cx="5152200" cy="350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318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3200"/>
              <a:buChar char="▪"/>
              <a:defRPr sz="3200" i="1"/>
            </a:lvl1pPr>
            <a:lvl2pPr marL="914400" lvl="1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□"/>
              <a:defRPr sz="3200" i="1"/>
            </a:lvl2pPr>
            <a:lvl3pPr marL="1371600" lvl="2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□"/>
              <a:defRPr sz="3200" i="1"/>
            </a:lvl3pPr>
            <a:lvl4pPr marL="1828800" lvl="3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□"/>
              <a:defRPr sz="3200" i="1"/>
            </a:lvl4pPr>
            <a:lvl5pPr marL="2286000" lvl="4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 i="1"/>
            </a:lvl5pPr>
            <a:lvl6pPr marL="2743200" lvl="5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 i="1"/>
            </a:lvl6pPr>
            <a:lvl7pPr marL="3200400" lvl="6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  <a:defRPr sz="3200" i="1"/>
            </a:lvl7pPr>
            <a:lvl8pPr marL="3657600" lvl="7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  <a:defRPr sz="3200" i="1"/>
            </a:lvl8pPr>
            <a:lvl9pPr marL="4114800" lvl="8" indent="-431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  <a:defRPr sz="3200" i="1"/>
            </a:lvl9pPr>
          </a:lstStyle>
          <a:p>
            <a:endParaRPr/>
          </a:p>
        </p:txBody>
      </p:sp>
      <p:sp>
        <p:nvSpPr>
          <p:cNvPr id="19" name="Shape 19"/>
          <p:cNvSpPr/>
          <p:nvPr/>
        </p:nvSpPr>
        <p:spPr>
          <a:xfrm>
            <a:off x="617750" y="603375"/>
            <a:ext cx="948000" cy="94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809196" y="854775"/>
            <a:ext cx="565108" cy="4452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rgbClr val="FFFFFF"/>
                </a:solidFill>
                <a:latin typeface="Arial"/>
              </a:rPr>
              <a:t>“</a:t>
            </a:r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7405800" cy="200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▪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3594600" cy="2133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2"/>
          </p:nvPr>
        </p:nvSpPr>
        <p:spPr>
          <a:xfrm>
            <a:off x="4680228" y="2312925"/>
            <a:ext cx="3594600" cy="2133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□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2"/>
          </p:nvPr>
        </p:nvSpPr>
        <p:spPr>
          <a:xfrm>
            <a:off x="3356739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3"/>
          </p:nvPr>
        </p:nvSpPr>
        <p:spPr>
          <a:xfrm>
            <a:off x="5844329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□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840425" y="3949100"/>
            <a:ext cx="74631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SzPts val="1800"/>
              <a:buFont typeface="Work Sans"/>
              <a:buNone/>
              <a:defRPr sz="1800" b="1">
                <a:latin typeface="Work Sans"/>
                <a:ea typeface="Work Sans"/>
                <a:cs typeface="Work Sans"/>
                <a:sym typeface="Work Sans"/>
              </a:defRPr>
            </a:lvl1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2pPr>
            <a:lvl3pPr lvl="2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3pPr>
            <a:lvl4pPr lvl="3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4pPr>
            <a:lvl5pPr lvl="4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5pPr>
            <a:lvl6pPr lvl="5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6pPr>
            <a:lvl7pPr lvl="6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7pPr>
            <a:lvl8pPr lvl="7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8pPr>
            <a:lvl9pPr lvl="8">
              <a:buNone/>
              <a:defRPr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198600" y="198600"/>
            <a:ext cx="8746800" cy="4760700"/>
          </a:xfrm>
          <a:prstGeom prst="frame">
            <a:avLst>
              <a:gd name="adj1" fmla="val 4126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Work Sans"/>
              <a:buNone/>
              <a:defRPr sz="4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7405800" cy="20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▪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□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□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□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○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■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●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○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Work Sans Light"/>
              <a:buChar char="■"/>
              <a:defRPr sz="2000">
                <a:solidFill>
                  <a:schemeClr val="dk1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lvl="1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lvl="2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lvl="3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lvl="4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lvl="5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lvl="6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lvl="7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lvl="8" algn="r">
              <a:buNone/>
              <a:defRPr sz="13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ctrTitle"/>
          </p:nvPr>
        </p:nvSpPr>
        <p:spPr>
          <a:xfrm>
            <a:off x="1048725" y="3058625"/>
            <a:ext cx="4914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Wordpresspreneur.</a:t>
            </a:r>
            <a:endParaRPr sz="3600"/>
          </a:p>
        </p:txBody>
      </p:sp>
      <p:pic>
        <p:nvPicPr>
          <p:cNvPr id="59" name="Shape 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0425" y="561800"/>
            <a:ext cx="1866900" cy="186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 idx="4294967295"/>
          </p:nvPr>
        </p:nvSpPr>
        <p:spPr>
          <a:xfrm>
            <a:off x="400600" y="400600"/>
            <a:ext cx="8355600" cy="43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>
                <a:solidFill>
                  <a:srgbClr val="FFFFFF"/>
                </a:solidFill>
              </a:rPr>
              <a:t>Want big impact?</a:t>
            </a:r>
            <a:endParaRPr sz="2000" b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Use big image.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41" name="Shape 141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</a:t>
            </a:r>
            <a:endParaRPr/>
          </a:p>
        </p:txBody>
      </p:sp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7200" y="400600"/>
            <a:ext cx="6541836" cy="4363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ctrTitle"/>
          </p:nvPr>
        </p:nvSpPr>
        <p:spPr>
          <a:xfrm>
            <a:off x="1012800" y="2497750"/>
            <a:ext cx="495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we doing?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Shape 148"/>
          <p:cNvSpPr txBox="1"/>
          <p:nvPr/>
        </p:nvSpPr>
        <p:spPr>
          <a:xfrm>
            <a:off x="6219050" y="337750"/>
            <a:ext cx="2232000" cy="1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600" b="1"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ctrTitle"/>
          </p:nvPr>
        </p:nvSpPr>
        <p:spPr>
          <a:xfrm>
            <a:off x="1012800" y="2497750"/>
            <a:ext cx="495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We’re getting killed because we’re proud of being called a “Freelancer”. </a:t>
            </a:r>
            <a:endParaRPr sz="30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Shape 154"/>
          <p:cNvSpPr txBox="1"/>
          <p:nvPr/>
        </p:nvSpPr>
        <p:spPr>
          <a:xfrm>
            <a:off x="6219050" y="337750"/>
            <a:ext cx="2232000" cy="1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600" b="1"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 idx="4294967295"/>
          </p:nvPr>
        </p:nvSpPr>
        <p:spPr>
          <a:xfrm>
            <a:off x="400600" y="400600"/>
            <a:ext cx="8355600" cy="43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>
                <a:solidFill>
                  <a:srgbClr val="FFFFFF"/>
                </a:solidFill>
              </a:rPr>
              <a:t>Want big impact?</a:t>
            </a:r>
            <a:endParaRPr sz="2000" b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Use big image.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60" name="Shape 160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</a:t>
            </a:r>
            <a:endParaRPr/>
          </a:p>
        </p:txBody>
      </p:sp>
      <p:pic>
        <p:nvPicPr>
          <p:cNvPr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5275" y="400600"/>
            <a:ext cx="6565803" cy="4363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 idx="4294967295"/>
          </p:nvPr>
        </p:nvSpPr>
        <p:spPr>
          <a:xfrm>
            <a:off x="400600" y="400600"/>
            <a:ext cx="8355600" cy="43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>
                <a:solidFill>
                  <a:srgbClr val="FFFFFF"/>
                </a:solidFill>
              </a:rPr>
              <a:t>Want big impact?</a:t>
            </a:r>
            <a:endParaRPr sz="2000" b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Use big image.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</a:t>
            </a:r>
            <a:endParaRPr/>
          </a:p>
        </p:txBody>
      </p:sp>
      <p:pic>
        <p:nvPicPr>
          <p:cNvPr id="168" name="Shape 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5800" y="349325"/>
            <a:ext cx="4104723" cy="4415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1804525" y="854775"/>
            <a:ext cx="5152200" cy="35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We work with all types of industries. We provide custom solutions and next-level strategies for markets far and wide.</a:t>
            </a:r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ctrTitle"/>
          </p:nvPr>
        </p:nvSpPr>
        <p:spPr>
          <a:xfrm>
            <a:off x="1012800" y="2497750"/>
            <a:ext cx="495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Ours.</a:t>
            </a:r>
            <a:endParaRPr sz="72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Shape 180"/>
          <p:cNvSpPr txBox="1"/>
          <p:nvPr/>
        </p:nvSpPr>
        <p:spPr>
          <a:xfrm>
            <a:off x="6219050" y="337750"/>
            <a:ext cx="2232000" cy="1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600" b="1"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ctrTitle"/>
          </p:nvPr>
        </p:nvSpPr>
        <p:spPr>
          <a:xfrm>
            <a:off x="1012800" y="2497750"/>
            <a:ext cx="495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how do we define our target market?</a:t>
            </a:r>
            <a:endParaRPr/>
          </a:p>
        </p:txBody>
      </p:sp>
      <p:sp>
        <p:nvSpPr>
          <p:cNvPr id="186" name="Shape 186"/>
          <p:cNvSpPr txBox="1"/>
          <p:nvPr/>
        </p:nvSpPr>
        <p:spPr>
          <a:xfrm>
            <a:off x="6219050" y="337750"/>
            <a:ext cx="2232000" cy="1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600" b="1"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 idx="4294967295"/>
          </p:nvPr>
        </p:nvSpPr>
        <p:spPr>
          <a:xfrm>
            <a:off x="400600" y="400600"/>
            <a:ext cx="8355600" cy="43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>
                <a:solidFill>
                  <a:srgbClr val="FFFFFF"/>
                </a:solidFill>
              </a:rPr>
              <a:t>Want big impact?</a:t>
            </a:r>
            <a:endParaRPr sz="2000" b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Use big image.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</a:t>
            </a:r>
            <a:endParaRPr/>
          </a:p>
        </p:txBody>
      </p:sp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126" y="400600"/>
            <a:ext cx="7782083" cy="4363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The Process Of Defining Your Niche.</a:t>
            </a:r>
            <a:endParaRPr sz="3600"/>
          </a:p>
        </p:txBody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Work Sans"/>
                <a:ea typeface="Work Sans"/>
                <a:cs typeface="Work Sans"/>
                <a:sym typeface="Work Sans"/>
              </a:rPr>
              <a:t>Industry Research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What industries are used to paying premium costs for work we feel is “easy”?</a:t>
            </a:r>
            <a:endParaRPr/>
          </a:p>
        </p:txBody>
      </p:sp>
      <p:grpSp>
        <p:nvGrpSpPr>
          <p:cNvPr id="200" name="Shape 200"/>
          <p:cNvGrpSpPr/>
          <p:nvPr/>
        </p:nvGrpSpPr>
        <p:grpSpPr>
          <a:xfrm>
            <a:off x="7516121" y="711701"/>
            <a:ext cx="903434" cy="903434"/>
            <a:chOff x="2594325" y="1627175"/>
            <a:chExt cx="440850" cy="440850"/>
          </a:xfrm>
        </p:grpSpPr>
        <p:sp>
          <p:nvSpPr>
            <p:cNvPr id="201" name="Shape 201"/>
            <p:cNvSpPr/>
            <p:nvPr/>
          </p:nvSpPr>
          <p:spPr>
            <a:xfrm>
              <a:off x="2594325" y="1890950"/>
              <a:ext cx="177075" cy="177075"/>
            </a:xfrm>
            <a:custGeom>
              <a:avLst/>
              <a:gdLst/>
              <a:ahLst/>
              <a:cxnLst/>
              <a:rect l="0" t="0" r="0" b="0"/>
              <a:pathLst>
                <a:path w="7083" h="7083" extrusionOk="0">
                  <a:moveTo>
                    <a:pt x="5544" y="0"/>
                  </a:moveTo>
                  <a:lnTo>
                    <a:pt x="538" y="5984"/>
                  </a:lnTo>
                  <a:lnTo>
                    <a:pt x="0" y="7083"/>
                  </a:lnTo>
                  <a:lnTo>
                    <a:pt x="1099" y="6546"/>
                  </a:lnTo>
                  <a:lnTo>
                    <a:pt x="7083" y="1539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2858700" y="1627175"/>
              <a:ext cx="176475" cy="176475"/>
            </a:xfrm>
            <a:custGeom>
              <a:avLst/>
              <a:gdLst/>
              <a:ahLst/>
              <a:cxnLst/>
              <a:rect l="0" t="0" r="0" b="0"/>
              <a:pathLst>
                <a:path w="7059" h="7059" extrusionOk="0">
                  <a:moveTo>
                    <a:pt x="904" y="1"/>
                  </a:moveTo>
                  <a:lnTo>
                    <a:pt x="782" y="25"/>
                  </a:lnTo>
                  <a:lnTo>
                    <a:pt x="684" y="98"/>
                  </a:lnTo>
                  <a:lnTo>
                    <a:pt x="611" y="147"/>
                  </a:lnTo>
                  <a:lnTo>
                    <a:pt x="489" y="294"/>
                  </a:lnTo>
                  <a:lnTo>
                    <a:pt x="367" y="440"/>
                  </a:lnTo>
                  <a:lnTo>
                    <a:pt x="294" y="587"/>
                  </a:lnTo>
                  <a:lnTo>
                    <a:pt x="196" y="733"/>
                  </a:lnTo>
                  <a:lnTo>
                    <a:pt x="74" y="1051"/>
                  </a:lnTo>
                  <a:lnTo>
                    <a:pt x="0" y="1393"/>
                  </a:lnTo>
                  <a:lnTo>
                    <a:pt x="0" y="1735"/>
                  </a:lnTo>
                  <a:lnTo>
                    <a:pt x="25" y="2052"/>
                  </a:lnTo>
                  <a:lnTo>
                    <a:pt x="123" y="2394"/>
                  </a:lnTo>
                  <a:lnTo>
                    <a:pt x="269" y="2711"/>
                  </a:lnTo>
                  <a:lnTo>
                    <a:pt x="4348" y="6790"/>
                  </a:lnTo>
                  <a:lnTo>
                    <a:pt x="4665" y="6937"/>
                  </a:lnTo>
                  <a:lnTo>
                    <a:pt x="5007" y="7034"/>
                  </a:lnTo>
                  <a:lnTo>
                    <a:pt x="5325" y="7059"/>
                  </a:lnTo>
                  <a:lnTo>
                    <a:pt x="5667" y="7059"/>
                  </a:lnTo>
                  <a:lnTo>
                    <a:pt x="6008" y="6986"/>
                  </a:lnTo>
                  <a:lnTo>
                    <a:pt x="6326" y="6863"/>
                  </a:lnTo>
                  <a:lnTo>
                    <a:pt x="6473" y="6766"/>
                  </a:lnTo>
                  <a:lnTo>
                    <a:pt x="6619" y="6692"/>
                  </a:lnTo>
                  <a:lnTo>
                    <a:pt x="6766" y="6570"/>
                  </a:lnTo>
                  <a:lnTo>
                    <a:pt x="6912" y="6448"/>
                  </a:lnTo>
                  <a:lnTo>
                    <a:pt x="6961" y="6375"/>
                  </a:lnTo>
                  <a:lnTo>
                    <a:pt x="7034" y="6277"/>
                  </a:lnTo>
                  <a:lnTo>
                    <a:pt x="7059" y="6155"/>
                  </a:lnTo>
                  <a:lnTo>
                    <a:pt x="7059" y="6057"/>
                  </a:lnTo>
                  <a:lnTo>
                    <a:pt x="7059" y="5960"/>
                  </a:lnTo>
                  <a:lnTo>
                    <a:pt x="7034" y="5862"/>
                  </a:lnTo>
                  <a:lnTo>
                    <a:pt x="6961" y="5764"/>
                  </a:lnTo>
                  <a:lnTo>
                    <a:pt x="6912" y="5667"/>
                  </a:lnTo>
                  <a:lnTo>
                    <a:pt x="1393" y="147"/>
                  </a:lnTo>
                  <a:lnTo>
                    <a:pt x="1295" y="98"/>
                  </a:lnTo>
                  <a:lnTo>
                    <a:pt x="1197" y="2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2663325" y="1702275"/>
              <a:ext cx="296750" cy="296775"/>
            </a:xfrm>
            <a:custGeom>
              <a:avLst/>
              <a:gdLst/>
              <a:ahLst/>
              <a:cxnLst/>
              <a:rect l="0" t="0" r="0" b="0"/>
              <a:pathLst>
                <a:path w="11870" h="11871" extrusionOk="0">
                  <a:moveTo>
                    <a:pt x="7718" y="1295"/>
                  </a:moveTo>
                  <a:lnTo>
                    <a:pt x="7815" y="1319"/>
                  </a:lnTo>
                  <a:lnTo>
                    <a:pt x="7889" y="1368"/>
                  </a:lnTo>
                  <a:lnTo>
                    <a:pt x="7938" y="1442"/>
                  </a:lnTo>
                  <a:lnTo>
                    <a:pt x="7938" y="1515"/>
                  </a:lnTo>
                  <a:lnTo>
                    <a:pt x="7938" y="1588"/>
                  </a:lnTo>
                  <a:lnTo>
                    <a:pt x="7889" y="1661"/>
                  </a:lnTo>
                  <a:lnTo>
                    <a:pt x="5862" y="3664"/>
                  </a:lnTo>
                  <a:lnTo>
                    <a:pt x="5788" y="3713"/>
                  </a:lnTo>
                  <a:lnTo>
                    <a:pt x="5715" y="3737"/>
                  </a:lnTo>
                  <a:lnTo>
                    <a:pt x="5642" y="3713"/>
                  </a:lnTo>
                  <a:lnTo>
                    <a:pt x="5569" y="3664"/>
                  </a:lnTo>
                  <a:lnTo>
                    <a:pt x="5520" y="3591"/>
                  </a:lnTo>
                  <a:lnTo>
                    <a:pt x="5495" y="3517"/>
                  </a:lnTo>
                  <a:lnTo>
                    <a:pt x="5520" y="3444"/>
                  </a:lnTo>
                  <a:lnTo>
                    <a:pt x="5569" y="3371"/>
                  </a:lnTo>
                  <a:lnTo>
                    <a:pt x="7571" y="1368"/>
                  </a:lnTo>
                  <a:lnTo>
                    <a:pt x="7644" y="1319"/>
                  </a:lnTo>
                  <a:lnTo>
                    <a:pt x="7718" y="1295"/>
                  </a:lnTo>
                  <a:close/>
                  <a:moveTo>
                    <a:pt x="7767" y="1"/>
                  </a:moveTo>
                  <a:lnTo>
                    <a:pt x="4885" y="2907"/>
                  </a:lnTo>
                  <a:lnTo>
                    <a:pt x="4640" y="2809"/>
                  </a:lnTo>
                  <a:lnTo>
                    <a:pt x="4396" y="2712"/>
                  </a:lnTo>
                  <a:lnTo>
                    <a:pt x="4103" y="2614"/>
                  </a:lnTo>
                  <a:lnTo>
                    <a:pt x="3810" y="2565"/>
                  </a:lnTo>
                  <a:lnTo>
                    <a:pt x="3493" y="2492"/>
                  </a:lnTo>
                  <a:lnTo>
                    <a:pt x="3175" y="2443"/>
                  </a:lnTo>
                  <a:lnTo>
                    <a:pt x="2858" y="2418"/>
                  </a:lnTo>
                  <a:lnTo>
                    <a:pt x="2247" y="2418"/>
                  </a:lnTo>
                  <a:lnTo>
                    <a:pt x="1954" y="2443"/>
                  </a:lnTo>
                  <a:lnTo>
                    <a:pt x="1636" y="2492"/>
                  </a:lnTo>
                  <a:lnTo>
                    <a:pt x="1319" y="2565"/>
                  </a:lnTo>
                  <a:lnTo>
                    <a:pt x="1001" y="2687"/>
                  </a:lnTo>
                  <a:lnTo>
                    <a:pt x="708" y="2809"/>
                  </a:lnTo>
                  <a:lnTo>
                    <a:pt x="415" y="3005"/>
                  </a:lnTo>
                  <a:lnTo>
                    <a:pt x="147" y="3224"/>
                  </a:lnTo>
                  <a:lnTo>
                    <a:pt x="73" y="3298"/>
                  </a:lnTo>
                  <a:lnTo>
                    <a:pt x="24" y="3395"/>
                  </a:lnTo>
                  <a:lnTo>
                    <a:pt x="0" y="3493"/>
                  </a:lnTo>
                  <a:lnTo>
                    <a:pt x="0" y="3615"/>
                  </a:lnTo>
                  <a:lnTo>
                    <a:pt x="0" y="3713"/>
                  </a:lnTo>
                  <a:lnTo>
                    <a:pt x="24" y="3811"/>
                  </a:lnTo>
                  <a:lnTo>
                    <a:pt x="73" y="3908"/>
                  </a:lnTo>
                  <a:lnTo>
                    <a:pt x="147" y="4006"/>
                  </a:lnTo>
                  <a:lnTo>
                    <a:pt x="7864" y="11724"/>
                  </a:lnTo>
                  <a:lnTo>
                    <a:pt x="7962" y="11797"/>
                  </a:lnTo>
                  <a:lnTo>
                    <a:pt x="8060" y="11846"/>
                  </a:lnTo>
                  <a:lnTo>
                    <a:pt x="8157" y="11870"/>
                  </a:lnTo>
                  <a:lnTo>
                    <a:pt x="8377" y="11870"/>
                  </a:lnTo>
                  <a:lnTo>
                    <a:pt x="8475" y="11846"/>
                  </a:lnTo>
                  <a:lnTo>
                    <a:pt x="8573" y="11797"/>
                  </a:lnTo>
                  <a:lnTo>
                    <a:pt x="8646" y="11724"/>
                  </a:lnTo>
                  <a:lnTo>
                    <a:pt x="8866" y="11455"/>
                  </a:lnTo>
                  <a:lnTo>
                    <a:pt x="9061" y="11162"/>
                  </a:lnTo>
                  <a:lnTo>
                    <a:pt x="9183" y="10869"/>
                  </a:lnTo>
                  <a:lnTo>
                    <a:pt x="9305" y="10551"/>
                  </a:lnTo>
                  <a:lnTo>
                    <a:pt x="9379" y="10234"/>
                  </a:lnTo>
                  <a:lnTo>
                    <a:pt x="9427" y="9916"/>
                  </a:lnTo>
                  <a:lnTo>
                    <a:pt x="9452" y="9623"/>
                  </a:lnTo>
                  <a:lnTo>
                    <a:pt x="9452" y="9330"/>
                  </a:lnTo>
                  <a:lnTo>
                    <a:pt x="9452" y="9013"/>
                  </a:lnTo>
                  <a:lnTo>
                    <a:pt x="9427" y="8695"/>
                  </a:lnTo>
                  <a:lnTo>
                    <a:pt x="9379" y="8378"/>
                  </a:lnTo>
                  <a:lnTo>
                    <a:pt x="9305" y="8060"/>
                  </a:lnTo>
                  <a:lnTo>
                    <a:pt x="9256" y="7767"/>
                  </a:lnTo>
                  <a:lnTo>
                    <a:pt x="9159" y="7474"/>
                  </a:lnTo>
                  <a:lnTo>
                    <a:pt x="9061" y="7230"/>
                  </a:lnTo>
                  <a:lnTo>
                    <a:pt x="8963" y="6986"/>
                  </a:lnTo>
                  <a:lnTo>
                    <a:pt x="11870" y="4104"/>
                  </a:lnTo>
                  <a:lnTo>
                    <a:pt x="77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Shape 204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ctrTitle" idx="4294967295"/>
          </p:nvPr>
        </p:nvSpPr>
        <p:spPr>
          <a:xfrm>
            <a:off x="685800" y="1507150"/>
            <a:ext cx="3470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What up!</a:t>
            </a:r>
            <a:endParaRPr sz="4800"/>
          </a:p>
        </p:txBody>
      </p:sp>
      <p:sp>
        <p:nvSpPr>
          <p:cNvPr id="65" name="Shape 65"/>
          <p:cNvSpPr txBox="1">
            <a:spLocks noGrp="1"/>
          </p:cNvSpPr>
          <p:nvPr>
            <p:ph type="subTitle" idx="4294967295"/>
          </p:nvPr>
        </p:nvSpPr>
        <p:spPr>
          <a:xfrm>
            <a:off x="685800" y="2666947"/>
            <a:ext cx="3470400" cy="201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latin typeface="Work Sans"/>
                <a:ea typeface="Work Sans"/>
                <a:cs typeface="Work Sans"/>
                <a:sym typeface="Work Sans"/>
              </a:rPr>
              <a:t>I’m Dominick Montgomery</a:t>
            </a:r>
            <a:endParaRPr sz="1800" b="1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 am here because I want to change some things about our industry.</a:t>
            </a:r>
            <a:endParaRPr/>
          </a:p>
          <a:p>
            <a:pPr marL="0" lvl="0" indent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@dominick_tmg</a:t>
            </a:r>
            <a:endParaRPr/>
          </a:p>
        </p:txBody>
      </p:sp>
      <p:pic>
        <p:nvPicPr>
          <p:cNvPr id="66" name="Shape 66" descr="photo-1434030216411-0b793f4b417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0075" y="393450"/>
            <a:ext cx="4368875" cy="436887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The Process Of Defining Your Niche.</a:t>
            </a:r>
            <a:endParaRPr sz="3600"/>
          </a:p>
        </p:txBody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Work Sans"/>
                <a:ea typeface="Work Sans"/>
                <a:cs typeface="Work Sans"/>
                <a:sym typeface="Work Sans"/>
              </a:rPr>
              <a:t>Industry Research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What industries are used to paying premium costs for work we feel is “easy”?</a:t>
            </a:r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body" idx="2"/>
          </p:nvPr>
        </p:nvSpPr>
        <p:spPr>
          <a:xfrm>
            <a:off x="3356739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Work Sans"/>
                <a:ea typeface="Work Sans"/>
                <a:cs typeface="Work Sans"/>
                <a:sym typeface="Work Sans"/>
              </a:rPr>
              <a:t>Define a Problem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How can you provide more value than the “competitors” in this space?</a:t>
            </a:r>
            <a:endParaRPr/>
          </a:p>
        </p:txBody>
      </p:sp>
      <p:grpSp>
        <p:nvGrpSpPr>
          <p:cNvPr id="212" name="Shape 212"/>
          <p:cNvGrpSpPr/>
          <p:nvPr/>
        </p:nvGrpSpPr>
        <p:grpSpPr>
          <a:xfrm>
            <a:off x="7516121" y="711701"/>
            <a:ext cx="903434" cy="903434"/>
            <a:chOff x="2594325" y="1627175"/>
            <a:chExt cx="440850" cy="440850"/>
          </a:xfrm>
        </p:grpSpPr>
        <p:sp>
          <p:nvSpPr>
            <p:cNvPr id="213" name="Shape 213"/>
            <p:cNvSpPr/>
            <p:nvPr/>
          </p:nvSpPr>
          <p:spPr>
            <a:xfrm>
              <a:off x="2594325" y="1890950"/>
              <a:ext cx="177075" cy="177075"/>
            </a:xfrm>
            <a:custGeom>
              <a:avLst/>
              <a:gdLst/>
              <a:ahLst/>
              <a:cxnLst/>
              <a:rect l="0" t="0" r="0" b="0"/>
              <a:pathLst>
                <a:path w="7083" h="7083" extrusionOk="0">
                  <a:moveTo>
                    <a:pt x="5544" y="0"/>
                  </a:moveTo>
                  <a:lnTo>
                    <a:pt x="538" y="5984"/>
                  </a:lnTo>
                  <a:lnTo>
                    <a:pt x="0" y="7083"/>
                  </a:lnTo>
                  <a:lnTo>
                    <a:pt x="1099" y="6546"/>
                  </a:lnTo>
                  <a:lnTo>
                    <a:pt x="7083" y="1539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Shape 214"/>
            <p:cNvSpPr/>
            <p:nvPr/>
          </p:nvSpPr>
          <p:spPr>
            <a:xfrm>
              <a:off x="2858700" y="1627175"/>
              <a:ext cx="176475" cy="176475"/>
            </a:xfrm>
            <a:custGeom>
              <a:avLst/>
              <a:gdLst/>
              <a:ahLst/>
              <a:cxnLst/>
              <a:rect l="0" t="0" r="0" b="0"/>
              <a:pathLst>
                <a:path w="7059" h="7059" extrusionOk="0">
                  <a:moveTo>
                    <a:pt x="904" y="1"/>
                  </a:moveTo>
                  <a:lnTo>
                    <a:pt x="782" y="25"/>
                  </a:lnTo>
                  <a:lnTo>
                    <a:pt x="684" y="98"/>
                  </a:lnTo>
                  <a:lnTo>
                    <a:pt x="611" y="147"/>
                  </a:lnTo>
                  <a:lnTo>
                    <a:pt x="489" y="294"/>
                  </a:lnTo>
                  <a:lnTo>
                    <a:pt x="367" y="440"/>
                  </a:lnTo>
                  <a:lnTo>
                    <a:pt x="294" y="587"/>
                  </a:lnTo>
                  <a:lnTo>
                    <a:pt x="196" y="733"/>
                  </a:lnTo>
                  <a:lnTo>
                    <a:pt x="74" y="1051"/>
                  </a:lnTo>
                  <a:lnTo>
                    <a:pt x="0" y="1393"/>
                  </a:lnTo>
                  <a:lnTo>
                    <a:pt x="0" y="1735"/>
                  </a:lnTo>
                  <a:lnTo>
                    <a:pt x="25" y="2052"/>
                  </a:lnTo>
                  <a:lnTo>
                    <a:pt x="123" y="2394"/>
                  </a:lnTo>
                  <a:lnTo>
                    <a:pt x="269" y="2711"/>
                  </a:lnTo>
                  <a:lnTo>
                    <a:pt x="4348" y="6790"/>
                  </a:lnTo>
                  <a:lnTo>
                    <a:pt x="4665" y="6937"/>
                  </a:lnTo>
                  <a:lnTo>
                    <a:pt x="5007" y="7034"/>
                  </a:lnTo>
                  <a:lnTo>
                    <a:pt x="5325" y="7059"/>
                  </a:lnTo>
                  <a:lnTo>
                    <a:pt x="5667" y="7059"/>
                  </a:lnTo>
                  <a:lnTo>
                    <a:pt x="6008" y="6986"/>
                  </a:lnTo>
                  <a:lnTo>
                    <a:pt x="6326" y="6863"/>
                  </a:lnTo>
                  <a:lnTo>
                    <a:pt x="6473" y="6766"/>
                  </a:lnTo>
                  <a:lnTo>
                    <a:pt x="6619" y="6692"/>
                  </a:lnTo>
                  <a:lnTo>
                    <a:pt x="6766" y="6570"/>
                  </a:lnTo>
                  <a:lnTo>
                    <a:pt x="6912" y="6448"/>
                  </a:lnTo>
                  <a:lnTo>
                    <a:pt x="6961" y="6375"/>
                  </a:lnTo>
                  <a:lnTo>
                    <a:pt x="7034" y="6277"/>
                  </a:lnTo>
                  <a:lnTo>
                    <a:pt x="7059" y="6155"/>
                  </a:lnTo>
                  <a:lnTo>
                    <a:pt x="7059" y="6057"/>
                  </a:lnTo>
                  <a:lnTo>
                    <a:pt x="7059" y="5960"/>
                  </a:lnTo>
                  <a:lnTo>
                    <a:pt x="7034" y="5862"/>
                  </a:lnTo>
                  <a:lnTo>
                    <a:pt x="6961" y="5764"/>
                  </a:lnTo>
                  <a:lnTo>
                    <a:pt x="6912" y="5667"/>
                  </a:lnTo>
                  <a:lnTo>
                    <a:pt x="1393" y="147"/>
                  </a:lnTo>
                  <a:lnTo>
                    <a:pt x="1295" y="98"/>
                  </a:lnTo>
                  <a:lnTo>
                    <a:pt x="1197" y="2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Shape 215"/>
            <p:cNvSpPr/>
            <p:nvPr/>
          </p:nvSpPr>
          <p:spPr>
            <a:xfrm>
              <a:off x="2663325" y="1702275"/>
              <a:ext cx="296750" cy="296775"/>
            </a:xfrm>
            <a:custGeom>
              <a:avLst/>
              <a:gdLst/>
              <a:ahLst/>
              <a:cxnLst/>
              <a:rect l="0" t="0" r="0" b="0"/>
              <a:pathLst>
                <a:path w="11870" h="11871" extrusionOk="0">
                  <a:moveTo>
                    <a:pt x="7718" y="1295"/>
                  </a:moveTo>
                  <a:lnTo>
                    <a:pt x="7815" y="1319"/>
                  </a:lnTo>
                  <a:lnTo>
                    <a:pt x="7889" y="1368"/>
                  </a:lnTo>
                  <a:lnTo>
                    <a:pt x="7938" y="1442"/>
                  </a:lnTo>
                  <a:lnTo>
                    <a:pt x="7938" y="1515"/>
                  </a:lnTo>
                  <a:lnTo>
                    <a:pt x="7938" y="1588"/>
                  </a:lnTo>
                  <a:lnTo>
                    <a:pt x="7889" y="1661"/>
                  </a:lnTo>
                  <a:lnTo>
                    <a:pt x="5862" y="3664"/>
                  </a:lnTo>
                  <a:lnTo>
                    <a:pt x="5788" y="3713"/>
                  </a:lnTo>
                  <a:lnTo>
                    <a:pt x="5715" y="3737"/>
                  </a:lnTo>
                  <a:lnTo>
                    <a:pt x="5642" y="3713"/>
                  </a:lnTo>
                  <a:lnTo>
                    <a:pt x="5569" y="3664"/>
                  </a:lnTo>
                  <a:lnTo>
                    <a:pt x="5520" y="3591"/>
                  </a:lnTo>
                  <a:lnTo>
                    <a:pt x="5495" y="3517"/>
                  </a:lnTo>
                  <a:lnTo>
                    <a:pt x="5520" y="3444"/>
                  </a:lnTo>
                  <a:lnTo>
                    <a:pt x="5569" y="3371"/>
                  </a:lnTo>
                  <a:lnTo>
                    <a:pt x="7571" y="1368"/>
                  </a:lnTo>
                  <a:lnTo>
                    <a:pt x="7644" y="1319"/>
                  </a:lnTo>
                  <a:lnTo>
                    <a:pt x="7718" y="1295"/>
                  </a:lnTo>
                  <a:close/>
                  <a:moveTo>
                    <a:pt x="7767" y="1"/>
                  </a:moveTo>
                  <a:lnTo>
                    <a:pt x="4885" y="2907"/>
                  </a:lnTo>
                  <a:lnTo>
                    <a:pt x="4640" y="2809"/>
                  </a:lnTo>
                  <a:lnTo>
                    <a:pt x="4396" y="2712"/>
                  </a:lnTo>
                  <a:lnTo>
                    <a:pt x="4103" y="2614"/>
                  </a:lnTo>
                  <a:lnTo>
                    <a:pt x="3810" y="2565"/>
                  </a:lnTo>
                  <a:lnTo>
                    <a:pt x="3493" y="2492"/>
                  </a:lnTo>
                  <a:lnTo>
                    <a:pt x="3175" y="2443"/>
                  </a:lnTo>
                  <a:lnTo>
                    <a:pt x="2858" y="2418"/>
                  </a:lnTo>
                  <a:lnTo>
                    <a:pt x="2247" y="2418"/>
                  </a:lnTo>
                  <a:lnTo>
                    <a:pt x="1954" y="2443"/>
                  </a:lnTo>
                  <a:lnTo>
                    <a:pt x="1636" y="2492"/>
                  </a:lnTo>
                  <a:lnTo>
                    <a:pt x="1319" y="2565"/>
                  </a:lnTo>
                  <a:lnTo>
                    <a:pt x="1001" y="2687"/>
                  </a:lnTo>
                  <a:lnTo>
                    <a:pt x="708" y="2809"/>
                  </a:lnTo>
                  <a:lnTo>
                    <a:pt x="415" y="3005"/>
                  </a:lnTo>
                  <a:lnTo>
                    <a:pt x="147" y="3224"/>
                  </a:lnTo>
                  <a:lnTo>
                    <a:pt x="73" y="3298"/>
                  </a:lnTo>
                  <a:lnTo>
                    <a:pt x="24" y="3395"/>
                  </a:lnTo>
                  <a:lnTo>
                    <a:pt x="0" y="3493"/>
                  </a:lnTo>
                  <a:lnTo>
                    <a:pt x="0" y="3615"/>
                  </a:lnTo>
                  <a:lnTo>
                    <a:pt x="0" y="3713"/>
                  </a:lnTo>
                  <a:lnTo>
                    <a:pt x="24" y="3811"/>
                  </a:lnTo>
                  <a:lnTo>
                    <a:pt x="73" y="3908"/>
                  </a:lnTo>
                  <a:lnTo>
                    <a:pt x="147" y="4006"/>
                  </a:lnTo>
                  <a:lnTo>
                    <a:pt x="7864" y="11724"/>
                  </a:lnTo>
                  <a:lnTo>
                    <a:pt x="7962" y="11797"/>
                  </a:lnTo>
                  <a:lnTo>
                    <a:pt x="8060" y="11846"/>
                  </a:lnTo>
                  <a:lnTo>
                    <a:pt x="8157" y="11870"/>
                  </a:lnTo>
                  <a:lnTo>
                    <a:pt x="8377" y="11870"/>
                  </a:lnTo>
                  <a:lnTo>
                    <a:pt x="8475" y="11846"/>
                  </a:lnTo>
                  <a:lnTo>
                    <a:pt x="8573" y="11797"/>
                  </a:lnTo>
                  <a:lnTo>
                    <a:pt x="8646" y="11724"/>
                  </a:lnTo>
                  <a:lnTo>
                    <a:pt x="8866" y="11455"/>
                  </a:lnTo>
                  <a:lnTo>
                    <a:pt x="9061" y="11162"/>
                  </a:lnTo>
                  <a:lnTo>
                    <a:pt x="9183" y="10869"/>
                  </a:lnTo>
                  <a:lnTo>
                    <a:pt x="9305" y="10551"/>
                  </a:lnTo>
                  <a:lnTo>
                    <a:pt x="9379" y="10234"/>
                  </a:lnTo>
                  <a:lnTo>
                    <a:pt x="9427" y="9916"/>
                  </a:lnTo>
                  <a:lnTo>
                    <a:pt x="9452" y="9623"/>
                  </a:lnTo>
                  <a:lnTo>
                    <a:pt x="9452" y="9330"/>
                  </a:lnTo>
                  <a:lnTo>
                    <a:pt x="9452" y="9013"/>
                  </a:lnTo>
                  <a:lnTo>
                    <a:pt x="9427" y="8695"/>
                  </a:lnTo>
                  <a:lnTo>
                    <a:pt x="9379" y="8378"/>
                  </a:lnTo>
                  <a:lnTo>
                    <a:pt x="9305" y="8060"/>
                  </a:lnTo>
                  <a:lnTo>
                    <a:pt x="9256" y="7767"/>
                  </a:lnTo>
                  <a:lnTo>
                    <a:pt x="9159" y="7474"/>
                  </a:lnTo>
                  <a:lnTo>
                    <a:pt x="9061" y="7230"/>
                  </a:lnTo>
                  <a:lnTo>
                    <a:pt x="8963" y="6986"/>
                  </a:lnTo>
                  <a:lnTo>
                    <a:pt x="11870" y="4104"/>
                  </a:lnTo>
                  <a:lnTo>
                    <a:pt x="77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The Process Of Defining Your Niche.</a:t>
            </a:r>
            <a:endParaRPr sz="3600"/>
          </a:p>
        </p:txBody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Work Sans"/>
                <a:ea typeface="Work Sans"/>
                <a:cs typeface="Work Sans"/>
                <a:sym typeface="Work Sans"/>
              </a:rPr>
              <a:t>Industry Research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What industries are used to paying premium costs for work we feel is “easy”?</a:t>
            </a:r>
            <a:endParaRPr/>
          </a:p>
        </p:txBody>
      </p:sp>
      <p:sp>
        <p:nvSpPr>
          <p:cNvPr id="223" name="Shape 223"/>
          <p:cNvSpPr txBox="1">
            <a:spLocks noGrp="1"/>
          </p:cNvSpPr>
          <p:nvPr>
            <p:ph type="body" idx="2"/>
          </p:nvPr>
        </p:nvSpPr>
        <p:spPr>
          <a:xfrm>
            <a:off x="3356739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Work Sans"/>
                <a:ea typeface="Work Sans"/>
                <a:cs typeface="Work Sans"/>
                <a:sym typeface="Work Sans"/>
              </a:rPr>
              <a:t>Define a Problem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How can you provide more value than the “competitors” in this space?</a:t>
            </a:r>
            <a:endParaRPr/>
          </a:p>
        </p:txBody>
      </p:sp>
      <p:sp>
        <p:nvSpPr>
          <p:cNvPr id="224" name="Shape 224"/>
          <p:cNvSpPr txBox="1">
            <a:spLocks noGrp="1"/>
          </p:cNvSpPr>
          <p:nvPr>
            <p:ph type="body" idx="3"/>
          </p:nvPr>
        </p:nvSpPr>
        <p:spPr>
          <a:xfrm>
            <a:off x="5844329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Work Sans"/>
                <a:ea typeface="Work Sans"/>
                <a:cs typeface="Work Sans"/>
                <a:sym typeface="Work Sans"/>
              </a:rPr>
              <a:t>Attack That Shit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Find a way in. Find an issue with their online efforts and let them know about it. </a:t>
            </a:r>
            <a:endParaRPr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" name="Shape 225"/>
          <p:cNvGrpSpPr/>
          <p:nvPr/>
        </p:nvGrpSpPr>
        <p:grpSpPr>
          <a:xfrm>
            <a:off x="7516121" y="711701"/>
            <a:ext cx="903434" cy="903434"/>
            <a:chOff x="2594325" y="1627175"/>
            <a:chExt cx="440850" cy="440850"/>
          </a:xfrm>
        </p:grpSpPr>
        <p:sp>
          <p:nvSpPr>
            <p:cNvPr id="226" name="Shape 226"/>
            <p:cNvSpPr/>
            <p:nvPr/>
          </p:nvSpPr>
          <p:spPr>
            <a:xfrm>
              <a:off x="2594325" y="1890950"/>
              <a:ext cx="177075" cy="177075"/>
            </a:xfrm>
            <a:custGeom>
              <a:avLst/>
              <a:gdLst/>
              <a:ahLst/>
              <a:cxnLst/>
              <a:rect l="0" t="0" r="0" b="0"/>
              <a:pathLst>
                <a:path w="7083" h="7083" extrusionOk="0">
                  <a:moveTo>
                    <a:pt x="5544" y="0"/>
                  </a:moveTo>
                  <a:lnTo>
                    <a:pt x="538" y="5984"/>
                  </a:lnTo>
                  <a:lnTo>
                    <a:pt x="0" y="7083"/>
                  </a:lnTo>
                  <a:lnTo>
                    <a:pt x="1099" y="6546"/>
                  </a:lnTo>
                  <a:lnTo>
                    <a:pt x="7083" y="1539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Shape 227"/>
            <p:cNvSpPr/>
            <p:nvPr/>
          </p:nvSpPr>
          <p:spPr>
            <a:xfrm>
              <a:off x="2858700" y="1627175"/>
              <a:ext cx="176475" cy="176475"/>
            </a:xfrm>
            <a:custGeom>
              <a:avLst/>
              <a:gdLst/>
              <a:ahLst/>
              <a:cxnLst/>
              <a:rect l="0" t="0" r="0" b="0"/>
              <a:pathLst>
                <a:path w="7059" h="7059" extrusionOk="0">
                  <a:moveTo>
                    <a:pt x="904" y="1"/>
                  </a:moveTo>
                  <a:lnTo>
                    <a:pt x="782" y="25"/>
                  </a:lnTo>
                  <a:lnTo>
                    <a:pt x="684" y="98"/>
                  </a:lnTo>
                  <a:lnTo>
                    <a:pt x="611" y="147"/>
                  </a:lnTo>
                  <a:lnTo>
                    <a:pt x="489" y="294"/>
                  </a:lnTo>
                  <a:lnTo>
                    <a:pt x="367" y="440"/>
                  </a:lnTo>
                  <a:lnTo>
                    <a:pt x="294" y="587"/>
                  </a:lnTo>
                  <a:lnTo>
                    <a:pt x="196" y="733"/>
                  </a:lnTo>
                  <a:lnTo>
                    <a:pt x="74" y="1051"/>
                  </a:lnTo>
                  <a:lnTo>
                    <a:pt x="0" y="1393"/>
                  </a:lnTo>
                  <a:lnTo>
                    <a:pt x="0" y="1735"/>
                  </a:lnTo>
                  <a:lnTo>
                    <a:pt x="25" y="2052"/>
                  </a:lnTo>
                  <a:lnTo>
                    <a:pt x="123" y="2394"/>
                  </a:lnTo>
                  <a:lnTo>
                    <a:pt x="269" y="2711"/>
                  </a:lnTo>
                  <a:lnTo>
                    <a:pt x="4348" y="6790"/>
                  </a:lnTo>
                  <a:lnTo>
                    <a:pt x="4665" y="6937"/>
                  </a:lnTo>
                  <a:lnTo>
                    <a:pt x="5007" y="7034"/>
                  </a:lnTo>
                  <a:lnTo>
                    <a:pt x="5325" y="7059"/>
                  </a:lnTo>
                  <a:lnTo>
                    <a:pt x="5667" y="7059"/>
                  </a:lnTo>
                  <a:lnTo>
                    <a:pt x="6008" y="6986"/>
                  </a:lnTo>
                  <a:lnTo>
                    <a:pt x="6326" y="6863"/>
                  </a:lnTo>
                  <a:lnTo>
                    <a:pt x="6473" y="6766"/>
                  </a:lnTo>
                  <a:lnTo>
                    <a:pt x="6619" y="6692"/>
                  </a:lnTo>
                  <a:lnTo>
                    <a:pt x="6766" y="6570"/>
                  </a:lnTo>
                  <a:lnTo>
                    <a:pt x="6912" y="6448"/>
                  </a:lnTo>
                  <a:lnTo>
                    <a:pt x="6961" y="6375"/>
                  </a:lnTo>
                  <a:lnTo>
                    <a:pt x="7034" y="6277"/>
                  </a:lnTo>
                  <a:lnTo>
                    <a:pt x="7059" y="6155"/>
                  </a:lnTo>
                  <a:lnTo>
                    <a:pt x="7059" y="6057"/>
                  </a:lnTo>
                  <a:lnTo>
                    <a:pt x="7059" y="5960"/>
                  </a:lnTo>
                  <a:lnTo>
                    <a:pt x="7034" y="5862"/>
                  </a:lnTo>
                  <a:lnTo>
                    <a:pt x="6961" y="5764"/>
                  </a:lnTo>
                  <a:lnTo>
                    <a:pt x="6912" y="5667"/>
                  </a:lnTo>
                  <a:lnTo>
                    <a:pt x="1393" y="147"/>
                  </a:lnTo>
                  <a:lnTo>
                    <a:pt x="1295" y="98"/>
                  </a:lnTo>
                  <a:lnTo>
                    <a:pt x="1197" y="2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Shape 228"/>
            <p:cNvSpPr/>
            <p:nvPr/>
          </p:nvSpPr>
          <p:spPr>
            <a:xfrm>
              <a:off x="2663325" y="1702275"/>
              <a:ext cx="296750" cy="296775"/>
            </a:xfrm>
            <a:custGeom>
              <a:avLst/>
              <a:gdLst/>
              <a:ahLst/>
              <a:cxnLst/>
              <a:rect l="0" t="0" r="0" b="0"/>
              <a:pathLst>
                <a:path w="11870" h="11871" extrusionOk="0">
                  <a:moveTo>
                    <a:pt x="7718" y="1295"/>
                  </a:moveTo>
                  <a:lnTo>
                    <a:pt x="7815" y="1319"/>
                  </a:lnTo>
                  <a:lnTo>
                    <a:pt x="7889" y="1368"/>
                  </a:lnTo>
                  <a:lnTo>
                    <a:pt x="7938" y="1442"/>
                  </a:lnTo>
                  <a:lnTo>
                    <a:pt x="7938" y="1515"/>
                  </a:lnTo>
                  <a:lnTo>
                    <a:pt x="7938" y="1588"/>
                  </a:lnTo>
                  <a:lnTo>
                    <a:pt x="7889" y="1661"/>
                  </a:lnTo>
                  <a:lnTo>
                    <a:pt x="5862" y="3664"/>
                  </a:lnTo>
                  <a:lnTo>
                    <a:pt x="5788" y="3713"/>
                  </a:lnTo>
                  <a:lnTo>
                    <a:pt x="5715" y="3737"/>
                  </a:lnTo>
                  <a:lnTo>
                    <a:pt x="5642" y="3713"/>
                  </a:lnTo>
                  <a:lnTo>
                    <a:pt x="5569" y="3664"/>
                  </a:lnTo>
                  <a:lnTo>
                    <a:pt x="5520" y="3591"/>
                  </a:lnTo>
                  <a:lnTo>
                    <a:pt x="5495" y="3517"/>
                  </a:lnTo>
                  <a:lnTo>
                    <a:pt x="5520" y="3444"/>
                  </a:lnTo>
                  <a:lnTo>
                    <a:pt x="5569" y="3371"/>
                  </a:lnTo>
                  <a:lnTo>
                    <a:pt x="7571" y="1368"/>
                  </a:lnTo>
                  <a:lnTo>
                    <a:pt x="7644" y="1319"/>
                  </a:lnTo>
                  <a:lnTo>
                    <a:pt x="7718" y="1295"/>
                  </a:lnTo>
                  <a:close/>
                  <a:moveTo>
                    <a:pt x="7767" y="1"/>
                  </a:moveTo>
                  <a:lnTo>
                    <a:pt x="4885" y="2907"/>
                  </a:lnTo>
                  <a:lnTo>
                    <a:pt x="4640" y="2809"/>
                  </a:lnTo>
                  <a:lnTo>
                    <a:pt x="4396" y="2712"/>
                  </a:lnTo>
                  <a:lnTo>
                    <a:pt x="4103" y="2614"/>
                  </a:lnTo>
                  <a:lnTo>
                    <a:pt x="3810" y="2565"/>
                  </a:lnTo>
                  <a:lnTo>
                    <a:pt x="3493" y="2492"/>
                  </a:lnTo>
                  <a:lnTo>
                    <a:pt x="3175" y="2443"/>
                  </a:lnTo>
                  <a:lnTo>
                    <a:pt x="2858" y="2418"/>
                  </a:lnTo>
                  <a:lnTo>
                    <a:pt x="2247" y="2418"/>
                  </a:lnTo>
                  <a:lnTo>
                    <a:pt x="1954" y="2443"/>
                  </a:lnTo>
                  <a:lnTo>
                    <a:pt x="1636" y="2492"/>
                  </a:lnTo>
                  <a:lnTo>
                    <a:pt x="1319" y="2565"/>
                  </a:lnTo>
                  <a:lnTo>
                    <a:pt x="1001" y="2687"/>
                  </a:lnTo>
                  <a:lnTo>
                    <a:pt x="708" y="2809"/>
                  </a:lnTo>
                  <a:lnTo>
                    <a:pt x="415" y="3005"/>
                  </a:lnTo>
                  <a:lnTo>
                    <a:pt x="147" y="3224"/>
                  </a:lnTo>
                  <a:lnTo>
                    <a:pt x="73" y="3298"/>
                  </a:lnTo>
                  <a:lnTo>
                    <a:pt x="24" y="3395"/>
                  </a:lnTo>
                  <a:lnTo>
                    <a:pt x="0" y="3493"/>
                  </a:lnTo>
                  <a:lnTo>
                    <a:pt x="0" y="3615"/>
                  </a:lnTo>
                  <a:lnTo>
                    <a:pt x="0" y="3713"/>
                  </a:lnTo>
                  <a:lnTo>
                    <a:pt x="24" y="3811"/>
                  </a:lnTo>
                  <a:lnTo>
                    <a:pt x="73" y="3908"/>
                  </a:lnTo>
                  <a:lnTo>
                    <a:pt x="147" y="4006"/>
                  </a:lnTo>
                  <a:lnTo>
                    <a:pt x="7864" y="11724"/>
                  </a:lnTo>
                  <a:lnTo>
                    <a:pt x="7962" y="11797"/>
                  </a:lnTo>
                  <a:lnTo>
                    <a:pt x="8060" y="11846"/>
                  </a:lnTo>
                  <a:lnTo>
                    <a:pt x="8157" y="11870"/>
                  </a:lnTo>
                  <a:lnTo>
                    <a:pt x="8377" y="11870"/>
                  </a:lnTo>
                  <a:lnTo>
                    <a:pt x="8475" y="11846"/>
                  </a:lnTo>
                  <a:lnTo>
                    <a:pt x="8573" y="11797"/>
                  </a:lnTo>
                  <a:lnTo>
                    <a:pt x="8646" y="11724"/>
                  </a:lnTo>
                  <a:lnTo>
                    <a:pt x="8866" y="11455"/>
                  </a:lnTo>
                  <a:lnTo>
                    <a:pt x="9061" y="11162"/>
                  </a:lnTo>
                  <a:lnTo>
                    <a:pt x="9183" y="10869"/>
                  </a:lnTo>
                  <a:lnTo>
                    <a:pt x="9305" y="10551"/>
                  </a:lnTo>
                  <a:lnTo>
                    <a:pt x="9379" y="10234"/>
                  </a:lnTo>
                  <a:lnTo>
                    <a:pt x="9427" y="9916"/>
                  </a:lnTo>
                  <a:lnTo>
                    <a:pt x="9452" y="9623"/>
                  </a:lnTo>
                  <a:lnTo>
                    <a:pt x="9452" y="9330"/>
                  </a:lnTo>
                  <a:lnTo>
                    <a:pt x="9452" y="9013"/>
                  </a:lnTo>
                  <a:lnTo>
                    <a:pt x="9427" y="8695"/>
                  </a:lnTo>
                  <a:lnTo>
                    <a:pt x="9379" y="8378"/>
                  </a:lnTo>
                  <a:lnTo>
                    <a:pt x="9305" y="8060"/>
                  </a:lnTo>
                  <a:lnTo>
                    <a:pt x="9256" y="7767"/>
                  </a:lnTo>
                  <a:lnTo>
                    <a:pt x="9159" y="7474"/>
                  </a:lnTo>
                  <a:lnTo>
                    <a:pt x="9061" y="7230"/>
                  </a:lnTo>
                  <a:lnTo>
                    <a:pt x="8963" y="6986"/>
                  </a:lnTo>
                  <a:lnTo>
                    <a:pt x="11870" y="4104"/>
                  </a:lnTo>
                  <a:lnTo>
                    <a:pt x="77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" name="Shape 229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ctrTitle"/>
          </p:nvPr>
        </p:nvSpPr>
        <p:spPr>
          <a:xfrm>
            <a:off x="1012800" y="2497750"/>
            <a:ext cx="495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[Enter]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Shape 235"/>
          <p:cNvSpPr txBox="1">
            <a:spLocks noGrp="1"/>
          </p:cNvSpPr>
          <p:nvPr>
            <p:ph type="subTitle" idx="1"/>
          </p:nvPr>
        </p:nvSpPr>
        <p:spPr>
          <a:xfrm>
            <a:off x="1012800" y="3678252"/>
            <a:ext cx="49500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Michael Gonzalez.</a:t>
            </a:r>
            <a:endParaRPr/>
          </a:p>
        </p:txBody>
      </p:sp>
      <p:sp>
        <p:nvSpPr>
          <p:cNvPr id="236" name="Shape 236"/>
          <p:cNvSpPr txBox="1"/>
          <p:nvPr/>
        </p:nvSpPr>
        <p:spPr>
          <a:xfrm>
            <a:off x="6219050" y="337750"/>
            <a:ext cx="2232000" cy="1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2</a:t>
            </a:r>
            <a:r>
              <a:rPr lang="en" sz="96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.</a:t>
            </a:r>
            <a:endParaRPr sz="9600" b="1"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title" idx="4294967295"/>
          </p:nvPr>
        </p:nvSpPr>
        <p:spPr>
          <a:xfrm>
            <a:off x="400600" y="400600"/>
            <a:ext cx="8355600" cy="43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>
                <a:solidFill>
                  <a:srgbClr val="FFFFFF"/>
                </a:solidFill>
              </a:rPr>
              <a:t>Want big impact?</a:t>
            </a:r>
            <a:endParaRPr sz="2000" b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Use big image.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242" name="Shape 242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</a:t>
            </a:r>
            <a:endParaRPr/>
          </a:p>
        </p:txBody>
      </p:sp>
      <p:pic>
        <p:nvPicPr>
          <p:cNvPr id="243" name="Shape 2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600" y="653213"/>
            <a:ext cx="8355603" cy="3842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The Questions You Ask Determine Your Worth.</a:t>
            </a:r>
            <a:endParaRPr sz="3000"/>
          </a:p>
        </p:txBody>
      </p:sp>
      <p:grpSp>
        <p:nvGrpSpPr>
          <p:cNvPr id="249" name="Shape 249"/>
          <p:cNvGrpSpPr/>
          <p:nvPr/>
        </p:nvGrpSpPr>
        <p:grpSpPr>
          <a:xfrm>
            <a:off x="7516121" y="711701"/>
            <a:ext cx="903434" cy="903434"/>
            <a:chOff x="2594325" y="1627175"/>
            <a:chExt cx="440850" cy="440850"/>
          </a:xfrm>
        </p:grpSpPr>
        <p:sp>
          <p:nvSpPr>
            <p:cNvPr id="250" name="Shape 250"/>
            <p:cNvSpPr/>
            <p:nvPr/>
          </p:nvSpPr>
          <p:spPr>
            <a:xfrm>
              <a:off x="2594325" y="1890950"/>
              <a:ext cx="177075" cy="177075"/>
            </a:xfrm>
            <a:custGeom>
              <a:avLst/>
              <a:gdLst/>
              <a:ahLst/>
              <a:cxnLst/>
              <a:rect l="0" t="0" r="0" b="0"/>
              <a:pathLst>
                <a:path w="7083" h="7083" extrusionOk="0">
                  <a:moveTo>
                    <a:pt x="5544" y="0"/>
                  </a:moveTo>
                  <a:lnTo>
                    <a:pt x="538" y="5984"/>
                  </a:lnTo>
                  <a:lnTo>
                    <a:pt x="0" y="7083"/>
                  </a:lnTo>
                  <a:lnTo>
                    <a:pt x="1099" y="6546"/>
                  </a:lnTo>
                  <a:lnTo>
                    <a:pt x="7083" y="1539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Shape 251"/>
            <p:cNvSpPr/>
            <p:nvPr/>
          </p:nvSpPr>
          <p:spPr>
            <a:xfrm>
              <a:off x="2858700" y="1627175"/>
              <a:ext cx="176475" cy="176475"/>
            </a:xfrm>
            <a:custGeom>
              <a:avLst/>
              <a:gdLst/>
              <a:ahLst/>
              <a:cxnLst/>
              <a:rect l="0" t="0" r="0" b="0"/>
              <a:pathLst>
                <a:path w="7059" h="7059" extrusionOk="0">
                  <a:moveTo>
                    <a:pt x="904" y="1"/>
                  </a:moveTo>
                  <a:lnTo>
                    <a:pt x="782" y="25"/>
                  </a:lnTo>
                  <a:lnTo>
                    <a:pt x="684" y="98"/>
                  </a:lnTo>
                  <a:lnTo>
                    <a:pt x="611" y="147"/>
                  </a:lnTo>
                  <a:lnTo>
                    <a:pt x="489" y="294"/>
                  </a:lnTo>
                  <a:lnTo>
                    <a:pt x="367" y="440"/>
                  </a:lnTo>
                  <a:lnTo>
                    <a:pt x="294" y="587"/>
                  </a:lnTo>
                  <a:lnTo>
                    <a:pt x="196" y="733"/>
                  </a:lnTo>
                  <a:lnTo>
                    <a:pt x="74" y="1051"/>
                  </a:lnTo>
                  <a:lnTo>
                    <a:pt x="0" y="1393"/>
                  </a:lnTo>
                  <a:lnTo>
                    <a:pt x="0" y="1735"/>
                  </a:lnTo>
                  <a:lnTo>
                    <a:pt x="25" y="2052"/>
                  </a:lnTo>
                  <a:lnTo>
                    <a:pt x="123" y="2394"/>
                  </a:lnTo>
                  <a:lnTo>
                    <a:pt x="269" y="2711"/>
                  </a:lnTo>
                  <a:lnTo>
                    <a:pt x="4348" y="6790"/>
                  </a:lnTo>
                  <a:lnTo>
                    <a:pt x="4665" y="6937"/>
                  </a:lnTo>
                  <a:lnTo>
                    <a:pt x="5007" y="7034"/>
                  </a:lnTo>
                  <a:lnTo>
                    <a:pt x="5325" y="7059"/>
                  </a:lnTo>
                  <a:lnTo>
                    <a:pt x="5667" y="7059"/>
                  </a:lnTo>
                  <a:lnTo>
                    <a:pt x="6008" y="6986"/>
                  </a:lnTo>
                  <a:lnTo>
                    <a:pt x="6326" y="6863"/>
                  </a:lnTo>
                  <a:lnTo>
                    <a:pt x="6473" y="6766"/>
                  </a:lnTo>
                  <a:lnTo>
                    <a:pt x="6619" y="6692"/>
                  </a:lnTo>
                  <a:lnTo>
                    <a:pt x="6766" y="6570"/>
                  </a:lnTo>
                  <a:lnTo>
                    <a:pt x="6912" y="6448"/>
                  </a:lnTo>
                  <a:lnTo>
                    <a:pt x="6961" y="6375"/>
                  </a:lnTo>
                  <a:lnTo>
                    <a:pt x="7034" y="6277"/>
                  </a:lnTo>
                  <a:lnTo>
                    <a:pt x="7059" y="6155"/>
                  </a:lnTo>
                  <a:lnTo>
                    <a:pt x="7059" y="6057"/>
                  </a:lnTo>
                  <a:lnTo>
                    <a:pt x="7059" y="5960"/>
                  </a:lnTo>
                  <a:lnTo>
                    <a:pt x="7034" y="5862"/>
                  </a:lnTo>
                  <a:lnTo>
                    <a:pt x="6961" y="5764"/>
                  </a:lnTo>
                  <a:lnTo>
                    <a:pt x="6912" y="5667"/>
                  </a:lnTo>
                  <a:lnTo>
                    <a:pt x="1393" y="147"/>
                  </a:lnTo>
                  <a:lnTo>
                    <a:pt x="1295" y="98"/>
                  </a:lnTo>
                  <a:lnTo>
                    <a:pt x="1197" y="2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Shape 252"/>
            <p:cNvSpPr/>
            <p:nvPr/>
          </p:nvSpPr>
          <p:spPr>
            <a:xfrm>
              <a:off x="2663325" y="1702275"/>
              <a:ext cx="296750" cy="296775"/>
            </a:xfrm>
            <a:custGeom>
              <a:avLst/>
              <a:gdLst/>
              <a:ahLst/>
              <a:cxnLst/>
              <a:rect l="0" t="0" r="0" b="0"/>
              <a:pathLst>
                <a:path w="11870" h="11871" extrusionOk="0">
                  <a:moveTo>
                    <a:pt x="7718" y="1295"/>
                  </a:moveTo>
                  <a:lnTo>
                    <a:pt x="7815" y="1319"/>
                  </a:lnTo>
                  <a:lnTo>
                    <a:pt x="7889" y="1368"/>
                  </a:lnTo>
                  <a:lnTo>
                    <a:pt x="7938" y="1442"/>
                  </a:lnTo>
                  <a:lnTo>
                    <a:pt x="7938" y="1515"/>
                  </a:lnTo>
                  <a:lnTo>
                    <a:pt x="7938" y="1588"/>
                  </a:lnTo>
                  <a:lnTo>
                    <a:pt x="7889" y="1661"/>
                  </a:lnTo>
                  <a:lnTo>
                    <a:pt x="5862" y="3664"/>
                  </a:lnTo>
                  <a:lnTo>
                    <a:pt x="5788" y="3713"/>
                  </a:lnTo>
                  <a:lnTo>
                    <a:pt x="5715" y="3737"/>
                  </a:lnTo>
                  <a:lnTo>
                    <a:pt x="5642" y="3713"/>
                  </a:lnTo>
                  <a:lnTo>
                    <a:pt x="5569" y="3664"/>
                  </a:lnTo>
                  <a:lnTo>
                    <a:pt x="5520" y="3591"/>
                  </a:lnTo>
                  <a:lnTo>
                    <a:pt x="5495" y="3517"/>
                  </a:lnTo>
                  <a:lnTo>
                    <a:pt x="5520" y="3444"/>
                  </a:lnTo>
                  <a:lnTo>
                    <a:pt x="5569" y="3371"/>
                  </a:lnTo>
                  <a:lnTo>
                    <a:pt x="7571" y="1368"/>
                  </a:lnTo>
                  <a:lnTo>
                    <a:pt x="7644" y="1319"/>
                  </a:lnTo>
                  <a:lnTo>
                    <a:pt x="7718" y="1295"/>
                  </a:lnTo>
                  <a:close/>
                  <a:moveTo>
                    <a:pt x="7767" y="1"/>
                  </a:moveTo>
                  <a:lnTo>
                    <a:pt x="4885" y="2907"/>
                  </a:lnTo>
                  <a:lnTo>
                    <a:pt x="4640" y="2809"/>
                  </a:lnTo>
                  <a:lnTo>
                    <a:pt x="4396" y="2712"/>
                  </a:lnTo>
                  <a:lnTo>
                    <a:pt x="4103" y="2614"/>
                  </a:lnTo>
                  <a:lnTo>
                    <a:pt x="3810" y="2565"/>
                  </a:lnTo>
                  <a:lnTo>
                    <a:pt x="3493" y="2492"/>
                  </a:lnTo>
                  <a:lnTo>
                    <a:pt x="3175" y="2443"/>
                  </a:lnTo>
                  <a:lnTo>
                    <a:pt x="2858" y="2418"/>
                  </a:lnTo>
                  <a:lnTo>
                    <a:pt x="2247" y="2418"/>
                  </a:lnTo>
                  <a:lnTo>
                    <a:pt x="1954" y="2443"/>
                  </a:lnTo>
                  <a:lnTo>
                    <a:pt x="1636" y="2492"/>
                  </a:lnTo>
                  <a:lnTo>
                    <a:pt x="1319" y="2565"/>
                  </a:lnTo>
                  <a:lnTo>
                    <a:pt x="1001" y="2687"/>
                  </a:lnTo>
                  <a:lnTo>
                    <a:pt x="708" y="2809"/>
                  </a:lnTo>
                  <a:lnTo>
                    <a:pt x="415" y="3005"/>
                  </a:lnTo>
                  <a:lnTo>
                    <a:pt x="147" y="3224"/>
                  </a:lnTo>
                  <a:lnTo>
                    <a:pt x="73" y="3298"/>
                  </a:lnTo>
                  <a:lnTo>
                    <a:pt x="24" y="3395"/>
                  </a:lnTo>
                  <a:lnTo>
                    <a:pt x="0" y="3493"/>
                  </a:lnTo>
                  <a:lnTo>
                    <a:pt x="0" y="3615"/>
                  </a:lnTo>
                  <a:lnTo>
                    <a:pt x="0" y="3713"/>
                  </a:lnTo>
                  <a:lnTo>
                    <a:pt x="24" y="3811"/>
                  </a:lnTo>
                  <a:lnTo>
                    <a:pt x="73" y="3908"/>
                  </a:lnTo>
                  <a:lnTo>
                    <a:pt x="147" y="4006"/>
                  </a:lnTo>
                  <a:lnTo>
                    <a:pt x="7864" y="11724"/>
                  </a:lnTo>
                  <a:lnTo>
                    <a:pt x="7962" y="11797"/>
                  </a:lnTo>
                  <a:lnTo>
                    <a:pt x="8060" y="11846"/>
                  </a:lnTo>
                  <a:lnTo>
                    <a:pt x="8157" y="11870"/>
                  </a:lnTo>
                  <a:lnTo>
                    <a:pt x="8377" y="11870"/>
                  </a:lnTo>
                  <a:lnTo>
                    <a:pt x="8475" y="11846"/>
                  </a:lnTo>
                  <a:lnTo>
                    <a:pt x="8573" y="11797"/>
                  </a:lnTo>
                  <a:lnTo>
                    <a:pt x="8646" y="11724"/>
                  </a:lnTo>
                  <a:lnTo>
                    <a:pt x="8866" y="11455"/>
                  </a:lnTo>
                  <a:lnTo>
                    <a:pt x="9061" y="11162"/>
                  </a:lnTo>
                  <a:lnTo>
                    <a:pt x="9183" y="10869"/>
                  </a:lnTo>
                  <a:lnTo>
                    <a:pt x="9305" y="10551"/>
                  </a:lnTo>
                  <a:lnTo>
                    <a:pt x="9379" y="10234"/>
                  </a:lnTo>
                  <a:lnTo>
                    <a:pt x="9427" y="9916"/>
                  </a:lnTo>
                  <a:lnTo>
                    <a:pt x="9452" y="9623"/>
                  </a:lnTo>
                  <a:lnTo>
                    <a:pt x="9452" y="9330"/>
                  </a:lnTo>
                  <a:lnTo>
                    <a:pt x="9452" y="9013"/>
                  </a:lnTo>
                  <a:lnTo>
                    <a:pt x="9427" y="8695"/>
                  </a:lnTo>
                  <a:lnTo>
                    <a:pt x="9379" y="8378"/>
                  </a:lnTo>
                  <a:lnTo>
                    <a:pt x="9305" y="8060"/>
                  </a:lnTo>
                  <a:lnTo>
                    <a:pt x="9256" y="7767"/>
                  </a:lnTo>
                  <a:lnTo>
                    <a:pt x="9159" y="7474"/>
                  </a:lnTo>
                  <a:lnTo>
                    <a:pt x="9061" y="7230"/>
                  </a:lnTo>
                  <a:lnTo>
                    <a:pt x="8963" y="6986"/>
                  </a:lnTo>
                  <a:lnTo>
                    <a:pt x="11870" y="4104"/>
                  </a:lnTo>
                  <a:lnTo>
                    <a:pt x="77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" name="Shape 253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3594600" cy="21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Work Sans"/>
                <a:ea typeface="Work Sans"/>
                <a:cs typeface="Work Sans"/>
                <a:sym typeface="Work Sans"/>
              </a:rPr>
              <a:t>I Need A New Website.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Sure we can do that. Here’s our process. Here’s our price. Here’s how long it will take. Does that sound good? Great, I’ll send you a proposal! </a:t>
            </a:r>
            <a:endParaRPr/>
          </a:p>
        </p:txBody>
      </p:sp>
      <p:sp>
        <p:nvSpPr>
          <p:cNvPr id="259" name="Shape 259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The Questions You Ask Determine Your Worth.</a:t>
            </a:r>
            <a:endParaRPr sz="3000"/>
          </a:p>
        </p:txBody>
      </p:sp>
      <p:grpSp>
        <p:nvGrpSpPr>
          <p:cNvPr id="260" name="Shape 260"/>
          <p:cNvGrpSpPr/>
          <p:nvPr/>
        </p:nvGrpSpPr>
        <p:grpSpPr>
          <a:xfrm>
            <a:off x="7516121" y="711701"/>
            <a:ext cx="903434" cy="903434"/>
            <a:chOff x="2594325" y="1627175"/>
            <a:chExt cx="440850" cy="440850"/>
          </a:xfrm>
        </p:grpSpPr>
        <p:sp>
          <p:nvSpPr>
            <p:cNvPr id="261" name="Shape 261"/>
            <p:cNvSpPr/>
            <p:nvPr/>
          </p:nvSpPr>
          <p:spPr>
            <a:xfrm>
              <a:off x="2594325" y="1890950"/>
              <a:ext cx="177075" cy="177075"/>
            </a:xfrm>
            <a:custGeom>
              <a:avLst/>
              <a:gdLst/>
              <a:ahLst/>
              <a:cxnLst/>
              <a:rect l="0" t="0" r="0" b="0"/>
              <a:pathLst>
                <a:path w="7083" h="7083" extrusionOk="0">
                  <a:moveTo>
                    <a:pt x="5544" y="0"/>
                  </a:moveTo>
                  <a:lnTo>
                    <a:pt x="538" y="5984"/>
                  </a:lnTo>
                  <a:lnTo>
                    <a:pt x="0" y="7083"/>
                  </a:lnTo>
                  <a:lnTo>
                    <a:pt x="1099" y="6546"/>
                  </a:lnTo>
                  <a:lnTo>
                    <a:pt x="7083" y="1539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Shape 262"/>
            <p:cNvSpPr/>
            <p:nvPr/>
          </p:nvSpPr>
          <p:spPr>
            <a:xfrm>
              <a:off x="2858700" y="1627175"/>
              <a:ext cx="176475" cy="176475"/>
            </a:xfrm>
            <a:custGeom>
              <a:avLst/>
              <a:gdLst/>
              <a:ahLst/>
              <a:cxnLst/>
              <a:rect l="0" t="0" r="0" b="0"/>
              <a:pathLst>
                <a:path w="7059" h="7059" extrusionOk="0">
                  <a:moveTo>
                    <a:pt x="904" y="1"/>
                  </a:moveTo>
                  <a:lnTo>
                    <a:pt x="782" y="25"/>
                  </a:lnTo>
                  <a:lnTo>
                    <a:pt x="684" y="98"/>
                  </a:lnTo>
                  <a:lnTo>
                    <a:pt x="611" y="147"/>
                  </a:lnTo>
                  <a:lnTo>
                    <a:pt x="489" y="294"/>
                  </a:lnTo>
                  <a:lnTo>
                    <a:pt x="367" y="440"/>
                  </a:lnTo>
                  <a:lnTo>
                    <a:pt x="294" y="587"/>
                  </a:lnTo>
                  <a:lnTo>
                    <a:pt x="196" y="733"/>
                  </a:lnTo>
                  <a:lnTo>
                    <a:pt x="74" y="1051"/>
                  </a:lnTo>
                  <a:lnTo>
                    <a:pt x="0" y="1393"/>
                  </a:lnTo>
                  <a:lnTo>
                    <a:pt x="0" y="1735"/>
                  </a:lnTo>
                  <a:lnTo>
                    <a:pt x="25" y="2052"/>
                  </a:lnTo>
                  <a:lnTo>
                    <a:pt x="123" y="2394"/>
                  </a:lnTo>
                  <a:lnTo>
                    <a:pt x="269" y="2711"/>
                  </a:lnTo>
                  <a:lnTo>
                    <a:pt x="4348" y="6790"/>
                  </a:lnTo>
                  <a:lnTo>
                    <a:pt x="4665" y="6937"/>
                  </a:lnTo>
                  <a:lnTo>
                    <a:pt x="5007" y="7034"/>
                  </a:lnTo>
                  <a:lnTo>
                    <a:pt x="5325" y="7059"/>
                  </a:lnTo>
                  <a:lnTo>
                    <a:pt x="5667" y="7059"/>
                  </a:lnTo>
                  <a:lnTo>
                    <a:pt x="6008" y="6986"/>
                  </a:lnTo>
                  <a:lnTo>
                    <a:pt x="6326" y="6863"/>
                  </a:lnTo>
                  <a:lnTo>
                    <a:pt x="6473" y="6766"/>
                  </a:lnTo>
                  <a:lnTo>
                    <a:pt x="6619" y="6692"/>
                  </a:lnTo>
                  <a:lnTo>
                    <a:pt x="6766" y="6570"/>
                  </a:lnTo>
                  <a:lnTo>
                    <a:pt x="6912" y="6448"/>
                  </a:lnTo>
                  <a:lnTo>
                    <a:pt x="6961" y="6375"/>
                  </a:lnTo>
                  <a:lnTo>
                    <a:pt x="7034" y="6277"/>
                  </a:lnTo>
                  <a:lnTo>
                    <a:pt x="7059" y="6155"/>
                  </a:lnTo>
                  <a:lnTo>
                    <a:pt x="7059" y="6057"/>
                  </a:lnTo>
                  <a:lnTo>
                    <a:pt x="7059" y="5960"/>
                  </a:lnTo>
                  <a:lnTo>
                    <a:pt x="7034" y="5862"/>
                  </a:lnTo>
                  <a:lnTo>
                    <a:pt x="6961" y="5764"/>
                  </a:lnTo>
                  <a:lnTo>
                    <a:pt x="6912" y="5667"/>
                  </a:lnTo>
                  <a:lnTo>
                    <a:pt x="1393" y="147"/>
                  </a:lnTo>
                  <a:lnTo>
                    <a:pt x="1295" y="98"/>
                  </a:lnTo>
                  <a:lnTo>
                    <a:pt x="1197" y="2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Shape 263"/>
            <p:cNvSpPr/>
            <p:nvPr/>
          </p:nvSpPr>
          <p:spPr>
            <a:xfrm>
              <a:off x="2663325" y="1702275"/>
              <a:ext cx="296750" cy="296775"/>
            </a:xfrm>
            <a:custGeom>
              <a:avLst/>
              <a:gdLst/>
              <a:ahLst/>
              <a:cxnLst/>
              <a:rect l="0" t="0" r="0" b="0"/>
              <a:pathLst>
                <a:path w="11870" h="11871" extrusionOk="0">
                  <a:moveTo>
                    <a:pt x="7718" y="1295"/>
                  </a:moveTo>
                  <a:lnTo>
                    <a:pt x="7815" y="1319"/>
                  </a:lnTo>
                  <a:lnTo>
                    <a:pt x="7889" y="1368"/>
                  </a:lnTo>
                  <a:lnTo>
                    <a:pt x="7938" y="1442"/>
                  </a:lnTo>
                  <a:lnTo>
                    <a:pt x="7938" y="1515"/>
                  </a:lnTo>
                  <a:lnTo>
                    <a:pt x="7938" y="1588"/>
                  </a:lnTo>
                  <a:lnTo>
                    <a:pt x="7889" y="1661"/>
                  </a:lnTo>
                  <a:lnTo>
                    <a:pt x="5862" y="3664"/>
                  </a:lnTo>
                  <a:lnTo>
                    <a:pt x="5788" y="3713"/>
                  </a:lnTo>
                  <a:lnTo>
                    <a:pt x="5715" y="3737"/>
                  </a:lnTo>
                  <a:lnTo>
                    <a:pt x="5642" y="3713"/>
                  </a:lnTo>
                  <a:lnTo>
                    <a:pt x="5569" y="3664"/>
                  </a:lnTo>
                  <a:lnTo>
                    <a:pt x="5520" y="3591"/>
                  </a:lnTo>
                  <a:lnTo>
                    <a:pt x="5495" y="3517"/>
                  </a:lnTo>
                  <a:lnTo>
                    <a:pt x="5520" y="3444"/>
                  </a:lnTo>
                  <a:lnTo>
                    <a:pt x="5569" y="3371"/>
                  </a:lnTo>
                  <a:lnTo>
                    <a:pt x="7571" y="1368"/>
                  </a:lnTo>
                  <a:lnTo>
                    <a:pt x="7644" y="1319"/>
                  </a:lnTo>
                  <a:lnTo>
                    <a:pt x="7718" y="1295"/>
                  </a:lnTo>
                  <a:close/>
                  <a:moveTo>
                    <a:pt x="7767" y="1"/>
                  </a:moveTo>
                  <a:lnTo>
                    <a:pt x="4885" y="2907"/>
                  </a:lnTo>
                  <a:lnTo>
                    <a:pt x="4640" y="2809"/>
                  </a:lnTo>
                  <a:lnTo>
                    <a:pt x="4396" y="2712"/>
                  </a:lnTo>
                  <a:lnTo>
                    <a:pt x="4103" y="2614"/>
                  </a:lnTo>
                  <a:lnTo>
                    <a:pt x="3810" y="2565"/>
                  </a:lnTo>
                  <a:lnTo>
                    <a:pt x="3493" y="2492"/>
                  </a:lnTo>
                  <a:lnTo>
                    <a:pt x="3175" y="2443"/>
                  </a:lnTo>
                  <a:lnTo>
                    <a:pt x="2858" y="2418"/>
                  </a:lnTo>
                  <a:lnTo>
                    <a:pt x="2247" y="2418"/>
                  </a:lnTo>
                  <a:lnTo>
                    <a:pt x="1954" y="2443"/>
                  </a:lnTo>
                  <a:lnTo>
                    <a:pt x="1636" y="2492"/>
                  </a:lnTo>
                  <a:lnTo>
                    <a:pt x="1319" y="2565"/>
                  </a:lnTo>
                  <a:lnTo>
                    <a:pt x="1001" y="2687"/>
                  </a:lnTo>
                  <a:lnTo>
                    <a:pt x="708" y="2809"/>
                  </a:lnTo>
                  <a:lnTo>
                    <a:pt x="415" y="3005"/>
                  </a:lnTo>
                  <a:lnTo>
                    <a:pt x="147" y="3224"/>
                  </a:lnTo>
                  <a:lnTo>
                    <a:pt x="73" y="3298"/>
                  </a:lnTo>
                  <a:lnTo>
                    <a:pt x="24" y="3395"/>
                  </a:lnTo>
                  <a:lnTo>
                    <a:pt x="0" y="3493"/>
                  </a:lnTo>
                  <a:lnTo>
                    <a:pt x="0" y="3615"/>
                  </a:lnTo>
                  <a:lnTo>
                    <a:pt x="0" y="3713"/>
                  </a:lnTo>
                  <a:lnTo>
                    <a:pt x="24" y="3811"/>
                  </a:lnTo>
                  <a:lnTo>
                    <a:pt x="73" y="3908"/>
                  </a:lnTo>
                  <a:lnTo>
                    <a:pt x="147" y="4006"/>
                  </a:lnTo>
                  <a:lnTo>
                    <a:pt x="7864" y="11724"/>
                  </a:lnTo>
                  <a:lnTo>
                    <a:pt x="7962" y="11797"/>
                  </a:lnTo>
                  <a:lnTo>
                    <a:pt x="8060" y="11846"/>
                  </a:lnTo>
                  <a:lnTo>
                    <a:pt x="8157" y="11870"/>
                  </a:lnTo>
                  <a:lnTo>
                    <a:pt x="8377" y="11870"/>
                  </a:lnTo>
                  <a:lnTo>
                    <a:pt x="8475" y="11846"/>
                  </a:lnTo>
                  <a:lnTo>
                    <a:pt x="8573" y="11797"/>
                  </a:lnTo>
                  <a:lnTo>
                    <a:pt x="8646" y="11724"/>
                  </a:lnTo>
                  <a:lnTo>
                    <a:pt x="8866" y="11455"/>
                  </a:lnTo>
                  <a:lnTo>
                    <a:pt x="9061" y="11162"/>
                  </a:lnTo>
                  <a:lnTo>
                    <a:pt x="9183" y="10869"/>
                  </a:lnTo>
                  <a:lnTo>
                    <a:pt x="9305" y="10551"/>
                  </a:lnTo>
                  <a:lnTo>
                    <a:pt x="9379" y="10234"/>
                  </a:lnTo>
                  <a:lnTo>
                    <a:pt x="9427" y="9916"/>
                  </a:lnTo>
                  <a:lnTo>
                    <a:pt x="9452" y="9623"/>
                  </a:lnTo>
                  <a:lnTo>
                    <a:pt x="9452" y="9330"/>
                  </a:lnTo>
                  <a:lnTo>
                    <a:pt x="9452" y="9013"/>
                  </a:lnTo>
                  <a:lnTo>
                    <a:pt x="9427" y="8695"/>
                  </a:lnTo>
                  <a:lnTo>
                    <a:pt x="9379" y="8378"/>
                  </a:lnTo>
                  <a:lnTo>
                    <a:pt x="9305" y="8060"/>
                  </a:lnTo>
                  <a:lnTo>
                    <a:pt x="9256" y="7767"/>
                  </a:lnTo>
                  <a:lnTo>
                    <a:pt x="9159" y="7474"/>
                  </a:lnTo>
                  <a:lnTo>
                    <a:pt x="9061" y="7230"/>
                  </a:lnTo>
                  <a:lnTo>
                    <a:pt x="8963" y="6986"/>
                  </a:lnTo>
                  <a:lnTo>
                    <a:pt x="11870" y="4104"/>
                  </a:lnTo>
                  <a:lnTo>
                    <a:pt x="77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4" name="Shape 264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3594600" cy="21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Work Sans"/>
                <a:ea typeface="Work Sans"/>
                <a:cs typeface="Work Sans"/>
                <a:sym typeface="Work Sans"/>
              </a:rPr>
              <a:t>I Need A New Website.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Sure we can do that. Here’s our process. Here’s our price. Here’s how long it will take. Does that sound good? Great, I’ll send you a proposal! </a:t>
            </a:r>
            <a:endParaRPr/>
          </a:p>
        </p:txBody>
      </p:sp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The Questions You Ask Determine Your Worth.</a:t>
            </a:r>
            <a:endParaRPr sz="3000"/>
          </a:p>
        </p:txBody>
      </p:sp>
      <p:grpSp>
        <p:nvGrpSpPr>
          <p:cNvPr id="271" name="Shape 271"/>
          <p:cNvGrpSpPr/>
          <p:nvPr/>
        </p:nvGrpSpPr>
        <p:grpSpPr>
          <a:xfrm>
            <a:off x="7516121" y="711701"/>
            <a:ext cx="903434" cy="903434"/>
            <a:chOff x="2594325" y="1627175"/>
            <a:chExt cx="440850" cy="440850"/>
          </a:xfrm>
        </p:grpSpPr>
        <p:sp>
          <p:nvSpPr>
            <p:cNvPr id="272" name="Shape 272"/>
            <p:cNvSpPr/>
            <p:nvPr/>
          </p:nvSpPr>
          <p:spPr>
            <a:xfrm>
              <a:off x="2594325" y="1890950"/>
              <a:ext cx="177075" cy="177075"/>
            </a:xfrm>
            <a:custGeom>
              <a:avLst/>
              <a:gdLst/>
              <a:ahLst/>
              <a:cxnLst/>
              <a:rect l="0" t="0" r="0" b="0"/>
              <a:pathLst>
                <a:path w="7083" h="7083" extrusionOk="0">
                  <a:moveTo>
                    <a:pt x="5544" y="0"/>
                  </a:moveTo>
                  <a:lnTo>
                    <a:pt x="538" y="5984"/>
                  </a:lnTo>
                  <a:lnTo>
                    <a:pt x="0" y="7083"/>
                  </a:lnTo>
                  <a:lnTo>
                    <a:pt x="1099" y="6546"/>
                  </a:lnTo>
                  <a:lnTo>
                    <a:pt x="7083" y="1539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Shape 273"/>
            <p:cNvSpPr/>
            <p:nvPr/>
          </p:nvSpPr>
          <p:spPr>
            <a:xfrm>
              <a:off x="2858700" y="1627175"/>
              <a:ext cx="176475" cy="176475"/>
            </a:xfrm>
            <a:custGeom>
              <a:avLst/>
              <a:gdLst/>
              <a:ahLst/>
              <a:cxnLst/>
              <a:rect l="0" t="0" r="0" b="0"/>
              <a:pathLst>
                <a:path w="7059" h="7059" extrusionOk="0">
                  <a:moveTo>
                    <a:pt x="904" y="1"/>
                  </a:moveTo>
                  <a:lnTo>
                    <a:pt x="782" y="25"/>
                  </a:lnTo>
                  <a:lnTo>
                    <a:pt x="684" y="98"/>
                  </a:lnTo>
                  <a:lnTo>
                    <a:pt x="611" y="147"/>
                  </a:lnTo>
                  <a:lnTo>
                    <a:pt x="489" y="294"/>
                  </a:lnTo>
                  <a:lnTo>
                    <a:pt x="367" y="440"/>
                  </a:lnTo>
                  <a:lnTo>
                    <a:pt x="294" y="587"/>
                  </a:lnTo>
                  <a:lnTo>
                    <a:pt x="196" y="733"/>
                  </a:lnTo>
                  <a:lnTo>
                    <a:pt x="74" y="1051"/>
                  </a:lnTo>
                  <a:lnTo>
                    <a:pt x="0" y="1393"/>
                  </a:lnTo>
                  <a:lnTo>
                    <a:pt x="0" y="1735"/>
                  </a:lnTo>
                  <a:lnTo>
                    <a:pt x="25" y="2052"/>
                  </a:lnTo>
                  <a:lnTo>
                    <a:pt x="123" y="2394"/>
                  </a:lnTo>
                  <a:lnTo>
                    <a:pt x="269" y="2711"/>
                  </a:lnTo>
                  <a:lnTo>
                    <a:pt x="4348" y="6790"/>
                  </a:lnTo>
                  <a:lnTo>
                    <a:pt x="4665" y="6937"/>
                  </a:lnTo>
                  <a:lnTo>
                    <a:pt x="5007" y="7034"/>
                  </a:lnTo>
                  <a:lnTo>
                    <a:pt x="5325" y="7059"/>
                  </a:lnTo>
                  <a:lnTo>
                    <a:pt x="5667" y="7059"/>
                  </a:lnTo>
                  <a:lnTo>
                    <a:pt x="6008" y="6986"/>
                  </a:lnTo>
                  <a:lnTo>
                    <a:pt x="6326" y="6863"/>
                  </a:lnTo>
                  <a:lnTo>
                    <a:pt x="6473" y="6766"/>
                  </a:lnTo>
                  <a:lnTo>
                    <a:pt x="6619" y="6692"/>
                  </a:lnTo>
                  <a:lnTo>
                    <a:pt x="6766" y="6570"/>
                  </a:lnTo>
                  <a:lnTo>
                    <a:pt x="6912" y="6448"/>
                  </a:lnTo>
                  <a:lnTo>
                    <a:pt x="6961" y="6375"/>
                  </a:lnTo>
                  <a:lnTo>
                    <a:pt x="7034" y="6277"/>
                  </a:lnTo>
                  <a:lnTo>
                    <a:pt x="7059" y="6155"/>
                  </a:lnTo>
                  <a:lnTo>
                    <a:pt x="7059" y="6057"/>
                  </a:lnTo>
                  <a:lnTo>
                    <a:pt x="7059" y="5960"/>
                  </a:lnTo>
                  <a:lnTo>
                    <a:pt x="7034" y="5862"/>
                  </a:lnTo>
                  <a:lnTo>
                    <a:pt x="6961" y="5764"/>
                  </a:lnTo>
                  <a:lnTo>
                    <a:pt x="6912" y="5667"/>
                  </a:lnTo>
                  <a:lnTo>
                    <a:pt x="1393" y="147"/>
                  </a:lnTo>
                  <a:lnTo>
                    <a:pt x="1295" y="98"/>
                  </a:lnTo>
                  <a:lnTo>
                    <a:pt x="1197" y="2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Shape 274"/>
            <p:cNvSpPr/>
            <p:nvPr/>
          </p:nvSpPr>
          <p:spPr>
            <a:xfrm>
              <a:off x="2663325" y="1702275"/>
              <a:ext cx="296750" cy="296775"/>
            </a:xfrm>
            <a:custGeom>
              <a:avLst/>
              <a:gdLst/>
              <a:ahLst/>
              <a:cxnLst/>
              <a:rect l="0" t="0" r="0" b="0"/>
              <a:pathLst>
                <a:path w="11870" h="11871" extrusionOk="0">
                  <a:moveTo>
                    <a:pt x="7718" y="1295"/>
                  </a:moveTo>
                  <a:lnTo>
                    <a:pt x="7815" y="1319"/>
                  </a:lnTo>
                  <a:lnTo>
                    <a:pt x="7889" y="1368"/>
                  </a:lnTo>
                  <a:lnTo>
                    <a:pt x="7938" y="1442"/>
                  </a:lnTo>
                  <a:lnTo>
                    <a:pt x="7938" y="1515"/>
                  </a:lnTo>
                  <a:lnTo>
                    <a:pt x="7938" y="1588"/>
                  </a:lnTo>
                  <a:lnTo>
                    <a:pt x="7889" y="1661"/>
                  </a:lnTo>
                  <a:lnTo>
                    <a:pt x="5862" y="3664"/>
                  </a:lnTo>
                  <a:lnTo>
                    <a:pt x="5788" y="3713"/>
                  </a:lnTo>
                  <a:lnTo>
                    <a:pt x="5715" y="3737"/>
                  </a:lnTo>
                  <a:lnTo>
                    <a:pt x="5642" y="3713"/>
                  </a:lnTo>
                  <a:lnTo>
                    <a:pt x="5569" y="3664"/>
                  </a:lnTo>
                  <a:lnTo>
                    <a:pt x="5520" y="3591"/>
                  </a:lnTo>
                  <a:lnTo>
                    <a:pt x="5495" y="3517"/>
                  </a:lnTo>
                  <a:lnTo>
                    <a:pt x="5520" y="3444"/>
                  </a:lnTo>
                  <a:lnTo>
                    <a:pt x="5569" y="3371"/>
                  </a:lnTo>
                  <a:lnTo>
                    <a:pt x="7571" y="1368"/>
                  </a:lnTo>
                  <a:lnTo>
                    <a:pt x="7644" y="1319"/>
                  </a:lnTo>
                  <a:lnTo>
                    <a:pt x="7718" y="1295"/>
                  </a:lnTo>
                  <a:close/>
                  <a:moveTo>
                    <a:pt x="7767" y="1"/>
                  </a:moveTo>
                  <a:lnTo>
                    <a:pt x="4885" y="2907"/>
                  </a:lnTo>
                  <a:lnTo>
                    <a:pt x="4640" y="2809"/>
                  </a:lnTo>
                  <a:lnTo>
                    <a:pt x="4396" y="2712"/>
                  </a:lnTo>
                  <a:lnTo>
                    <a:pt x="4103" y="2614"/>
                  </a:lnTo>
                  <a:lnTo>
                    <a:pt x="3810" y="2565"/>
                  </a:lnTo>
                  <a:lnTo>
                    <a:pt x="3493" y="2492"/>
                  </a:lnTo>
                  <a:lnTo>
                    <a:pt x="3175" y="2443"/>
                  </a:lnTo>
                  <a:lnTo>
                    <a:pt x="2858" y="2418"/>
                  </a:lnTo>
                  <a:lnTo>
                    <a:pt x="2247" y="2418"/>
                  </a:lnTo>
                  <a:lnTo>
                    <a:pt x="1954" y="2443"/>
                  </a:lnTo>
                  <a:lnTo>
                    <a:pt x="1636" y="2492"/>
                  </a:lnTo>
                  <a:lnTo>
                    <a:pt x="1319" y="2565"/>
                  </a:lnTo>
                  <a:lnTo>
                    <a:pt x="1001" y="2687"/>
                  </a:lnTo>
                  <a:lnTo>
                    <a:pt x="708" y="2809"/>
                  </a:lnTo>
                  <a:lnTo>
                    <a:pt x="415" y="3005"/>
                  </a:lnTo>
                  <a:lnTo>
                    <a:pt x="147" y="3224"/>
                  </a:lnTo>
                  <a:lnTo>
                    <a:pt x="73" y="3298"/>
                  </a:lnTo>
                  <a:lnTo>
                    <a:pt x="24" y="3395"/>
                  </a:lnTo>
                  <a:lnTo>
                    <a:pt x="0" y="3493"/>
                  </a:lnTo>
                  <a:lnTo>
                    <a:pt x="0" y="3615"/>
                  </a:lnTo>
                  <a:lnTo>
                    <a:pt x="0" y="3713"/>
                  </a:lnTo>
                  <a:lnTo>
                    <a:pt x="24" y="3811"/>
                  </a:lnTo>
                  <a:lnTo>
                    <a:pt x="73" y="3908"/>
                  </a:lnTo>
                  <a:lnTo>
                    <a:pt x="147" y="4006"/>
                  </a:lnTo>
                  <a:lnTo>
                    <a:pt x="7864" y="11724"/>
                  </a:lnTo>
                  <a:lnTo>
                    <a:pt x="7962" y="11797"/>
                  </a:lnTo>
                  <a:lnTo>
                    <a:pt x="8060" y="11846"/>
                  </a:lnTo>
                  <a:lnTo>
                    <a:pt x="8157" y="11870"/>
                  </a:lnTo>
                  <a:lnTo>
                    <a:pt x="8377" y="11870"/>
                  </a:lnTo>
                  <a:lnTo>
                    <a:pt x="8475" y="11846"/>
                  </a:lnTo>
                  <a:lnTo>
                    <a:pt x="8573" y="11797"/>
                  </a:lnTo>
                  <a:lnTo>
                    <a:pt x="8646" y="11724"/>
                  </a:lnTo>
                  <a:lnTo>
                    <a:pt x="8866" y="11455"/>
                  </a:lnTo>
                  <a:lnTo>
                    <a:pt x="9061" y="11162"/>
                  </a:lnTo>
                  <a:lnTo>
                    <a:pt x="9183" y="10869"/>
                  </a:lnTo>
                  <a:lnTo>
                    <a:pt x="9305" y="10551"/>
                  </a:lnTo>
                  <a:lnTo>
                    <a:pt x="9379" y="10234"/>
                  </a:lnTo>
                  <a:lnTo>
                    <a:pt x="9427" y="9916"/>
                  </a:lnTo>
                  <a:lnTo>
                    <a:pt x="9452" y="9623"/>
                  </a:lnTo>
                  <a:lnTo>
                    <a:pt x="9452" y="9330"/>
                  </a:lnTo>
                  <a:lnTo>
                    <a:pt x="9452" y="9013"/>
                  </a:lnTo>
                  <a:lnTo>
                    <a:pt x="9427" y="8695"/>
                  </a:lnTo>
                  <a:lnTo>
                    <a:pt x="9379" y="8378"/>
                  </a:lnTo>
                  <a:lnTo>
                    <a:pt x="9305" y="8060"/>
                  </a:lnTo>
                  <a:lnTo>
                    <a:pt x="9256" y="7767"/>
                  </a:lnTo>
                  <a:lnTo>
                    <a:pt x="9159" y="7474"/>
                  </a:lnTo>
                  <a:lnTo>
                    <a:pt x="9061" y="7230"/>
                  </a:lnTo>
                  <a:lnTo>
                    <a:pt x="8963" y="6986"/>
                  </a:lnTo>
                  <a:lnTo>
                    <a:pt x="11870" y="4104"/>
                  </a:lnTo>
                  <a:lnTo>
                    <a:pt x="77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5" name="Shape 275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pic>
        <p:nvPicPr>
          <p:cNvPr id="276" name="Shape 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350" y="2312925"/>
            <a:ext cx="3757397" cy="1880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3594600" cy="21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Work Sans"/>
                <a:ea typeface="Work Sans"/>
                <a:cs typeface="Work Sans"/>
                <a:sym typeface="Work Sans"/>
              </a:rPr>
              <a:t>I Need A New Website.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Sure we can do that. Here’s our process. Here’s our price. Here’s how long it will take. Does that sound good? Great, I’ll send you a proposal! </a:t>
            </a:r>
            <a:endParaRPr/>
          </a:p>
        </p:txBody>
      </p:sp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The Questions You Ask Determine Your Worth.</a:t>
            </a:r>
            <a:endParaRPr sz="3000"/>
          </a:p>
        </p:txBody>
      </p:sp>
      <p:sp>
        <p:nvSpPr>
          <p:cNvPr id="283" name="Shape 283"/>
          <p:cNvSpPr txBox="1">
            <a:spLocks noGrp="1"/>
          </p:cNvSpPr>
          <p:nvPr>
            <p:ph type="body" idx="2"/>
          </p:nvPr>
        </p:nvSpPr>
        <p:spPr>
          <a:xfrm>
            <a:off x="4680228" y="2312925"/>
            <a:ext cx="3594600" cy="21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Work Sans"/>
                <a:ea typeface="Work Sans"/>
                <a:cs typeface="Work Sans"/>
                <a:sym typeface="Work Sans"/>
              </a:rPr>
              <a:t>I Need A New Website.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That’s great that you’re stepping your game up. Can you tell me a little about your practice? Where are you located? Is there tons of competition? Do you want leads or notoriety? </a:t>
            </a:r>
            <a:endParaRPr/>
          </a:p>
        </p:txBody>
      </p:sp>
      <p:grpSp>
        <p:nvGrpSpPr>
          <p:cNvPr id="284" name="Shape 284"/>
          <p:cNvGrpSpPr/>
          <p:nvPr/>
        </p:nvGrpSpPr>
        <p:grpSpPr>
          <a:xfrm>
            <a:off x="7516121" y="711701"/>
            <a:ext cx="903434" cy="903434"/>
            <a:chOff x="2594325" y="1627175"/>
            <a:chExt cx="440850" cy="440850"/>
          </a:xfrm>
        </p:grpSpPr>
        <p:sp>
          <p:nvSpPr>
            <p:cNvPr id="285" name="Shape 285"/>
            <p:cNvSpPr/>
            <p:nvPr/>
          </p:nvSpPr>
          <p:spPr>
            <a:xfrm>
              <a:off x="2594325" y="1890950"/>
              <a:ext cx="177075" cy="177075"/>
            </a:xfrm>
            <a:custGeom>
              <a:avLst/>
              <a:gdLst/>
              <a:ahLst/>
              <a:cxnLst/>
              <a:rect l="0" t="0" r="0" b="0"/>
              <a:pathLst>
                <a:path w="7083" h="7083" extrusionOk="0">
                  <a:moveTo>
                    <a:pt x="5544" y="0"/>
                  </a:moveTo>
                  <a:lnTo>
                    <a:pt x="538" y="5984"/>
                  </a:lnTo>
                  <a:lnTo>
                    <a:pt x="0" y="7083"/>
                  </a:lnTo>
                  <a:lnTo>
                    <a:pt x="1099" y="6546"/>
                  </a:lnTo>
                  <a:lnTo>
                    <a:pt x="7083" y="1539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Shape 286"/>
            <p:cNvSpPr/>
            <p:nvPr/>
          </p:nvSpPr>
          <p:spPr>
            <a:xfrm>
              <a:off x="2858700" y="1627175"/>
              <a:ext cx="176475" cy="176475"/>
            </a:xfrm>
            <a:custGeom>
              <a:avLst/>
              <a:gdLst/>
              <a:ahLst/>
              <a:cxnLst/>
              <a:rect l="0" t="0" r="0" b="0"/>
              <a:pathLst>
                <a:path w="7059" h="7059" extrusionOk="0">
                  <a:moveTo>
                    <a:pt x="904" y="1"/>
                  </a:moveTo>
                  <a:lnTo>
                    <a:pt x="782" y="25"/>
                  </a:lnTo>
                  <a:lnTo>
                    <a:pt x="684" y="98"/>
                  </a:lnTo>
                  <a:lnTo>
                    <a:pt x="611" y="147"/>
                  </a:lnTo>
                  <a:lnTo>
                    <a:pt x="489" y="294"/>
                  </a:lnTo>
                  <a:lnTo>
                    <a:pt x="367" y="440"/>
                  </a:lnTo>
                  <a:lnTo>
                    <a:pt x="294" y="587"/>
                  </a:lnTo>
                  <a:lnTo>
                    <a:pt x="196" y="733"/>
                  </a:lnTo>
                  <a:lnTo>
                    <a:pt x="74" y="1051"/>
                  </a:lnTo>
                  <a:lnTo>
                    <a:pt x="0" y="1393"/>
                  </a:lnTo>
                  <a:lnTo>
                    <a:pt x="0" y="1735"/>
                  </a:lnTo>
                  <a:lnTo>
                    <a:pt x="25" y="2052"/>
                  </a:lnTo>
                  <a:lnTo>
                    <a:pt x="123" y="2394"/>
                  </a:lnTo>
                  <a:lnTo>
                    <a:pt x="269" y="2711"/>
                  </a:lnTo>
                  <a:lnTo>
                    <a:pt x="4348" y="6790"/>
                  </a:lnTo>
                  <a:lnTo>
                    <a:pt x="4665" y="6937"/>
                  </a:lnTo>
                  <a:lnTo>
                    <a:pt x="5007" y="7034"/>
                  </a:lnTo>
                  <a:lnTo>
                    <a:pt x="5325" y="7059"/>
                  </a:lnTo>
                  <a:lnTo>
                    <a:pt x="5667" y="7059"/>
                  </a:lnTo>
                  <a:lnTo>
                    <a:pt x="6008" y="6986"/>
                  </a:lnTo>
                  <a:lnTo>
                    <a:pt x="6326" y="6863"/>
                  </a:lnTo>
                  <a:lnTo>
                    <a:pt x="6473" y="6766"/>
                  </a:lnTo>
                  <a:lnTo>
                    <a:pt x="6619" y="6692"/>
                  </a:lnTo>
                  <a:lnTo>
                    <a:pt x="6766" y="6570"/>
                  </a:lnTo>
                  <a:lnTo>
                    <a:pt x="6912" y="6448"/>
                  </a:lnTo>
                  <a:lnTo>
                    <a:pt x="6961" y="6375"/>
                  </a:lnTo>
                  <a:lnTo>
                    <a:pt x="7034" y="6277"/>
                  </a:lnTo>
                  <a:lnTo>
                    <a:pt x="7059" y="6155"/>
                  </a:lnTo>
                  <a:lnTo>
                    <a:pt x="7059" y="6057"/>
                  </a:lnTo>
                  <a:lnTo>
                    <a:pt x="7059" y="5960"/>
                  </a:lnTo>
                  <a:lnTo>
                    <a:pt x="7034" y="5862"/>
                  </a:lnTo>
                  <a:lnTo>
                    <a:pt x="6961" y="5764"/>
                  </a:lnTo>
                  <a:lnTo>
                    <a:pt x="6912" y="5667"/>
                  </a:lnTo>
                  <a:lnTo>
                    <a:pt x="1393" y="147"/>
                  </a:lnTo>
                  <a:lnTo>
                    <a:pt x="1295" y="98"/>
                  </a:lnTo>
                  <a:lnTo>
                    <a:pt x="1197" y="2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Shape 287"/>
            <p:cNvSpPr/>
            <p:nvPr/>
          </p:nvSpPr>
          <p:spPr>
            <a:xfrm>
              <a:off x="2663325" y="1702275"/>
              <a:ext cx="296750" cy="296775"/>
            </a:xfrm>
            <a:custGeom>
              <a:avLst/>
              <a:gdLst/>
              <a:ahLst/>
              <a:cxnLst/>
              <a:rect l="0" t="0" r="0" b="0"/>
              <a:pathLst>
                <a:path w="11870" h="11871" extrusionOk="0">
                  <a:moveTo>
                    <a:pt x="7718" y="1295"/>
                  </a:moveTo>
                  <a:lnTo>
                    <a:pt x="7815" y="1319"/>
                  </a:lnTo>
                  <a:lnTo>
                    <a:pt x="7889" y="1368"/>
                  </a:lnTo>
                  <a:lnTo>
                    <a:pt x="7938" y="1442"/>
                  </a:lnTo>
                  <a:lnTo>
                    <a:pt x="7938" y="1515"/>
                  </a:lnTo>
                  <a:lnTo>
                    <a:pt x="7938" y="1588"/>
                  </a:lnTo>
                  <a:lnTo>
                    <a:pt x="7889" y="1661"/>
                  </a:lnTo>
                  <a:lnTo>
                    <a:pt x="5862" y="3664"/>
                  </a:lnTo>
                  <a:lnTo>
                    <a:pt x="5788" y="3713"/>
                  </a:lnTo>
                  <a:lnTo>
                    <a:pt x="5715" y="3737"/>
                  </a:lnTo>
                  <a:lnTo>
                    <a:pt x="5642" y="3713"/>
                  </a:lnTo>
                  <a:lnTo>
                    <a:pt x="5569" y="3664"/>
                  </a:lnTo>
                  <a:lnTo>
                    <a:pt x="5520" y="3591"/>
                  </a:lnTo>
                  <a:lnTo>
                    <a:pt x="5495" y="3517"/>
                  </a:lnTo>
                  <a:lnTo>
                    <a:pt x="5520" y="3444"/>
                  </a:lnTo>
                  <a:lnTo>
                    <a:pt x="5569" y="3371"/>
                  </a:lnTo>
                  <a:lnTo>
                    <a:pt x="7571" y="1368"/>
                  </a:lnTo>
                  <a:lnTo>
                    <a:pt x="7644" y="1319"/>
                  </a:lnTo>
                  <a:lnTo>
                    <a:pt x="7718" y="1295"/>
                  </a:lnTo>
                  <a:close/>
                  <a:moveTo>
                    <a:pt x="7767" y="1"/>
                  </a:moveTo>
                  <a:lnTo>
                    <a:pt x="4885" y="2907"/>
                  </a:lnTo>
                  <a:lnTo>
                    <a:pt x="4640" y="2809"/>
                  </a:lnTo>
                  <a:lnTo>
                    <a:pt x="4396" y="2712"/>
                  </a:lnTo>
                  <a:lnTo>
                    <a:pt x="4103" y="2614"/>
                  </a:lnTo>
                  <a:lnTo>
                    <a:pt x="3810" y="2565"/>
                  </a:lnTo>
                  <a:lnTo>
                    <a:pt x="3493" y="2492"/>
                  </a:lnTo>
                  <a:lnTo>
                    <a:pt x="3175" y="2443"/>
                  </a:lnTo>
                  <a:lnTo>
                    <a:pt x="2858" y="2418"/>
                  </a:lnTo>
                  <a:lnTo>
                    <a:pt x="2247" y="2418"/>
                  </a:lnTo>
                  <a:lnTo>
                    <a:pt x="1954" y="2443"/>
                  </a:lnTo>
                  <a:lnTo>
                    <a:pt x="1636" y="2492"/>
                  </a:lnTo>
                  <a:lnTo>
                    <a:pt x="1319" y="2565"/>
                  </a:lnTo>
                  <a:lnTo>
                    <a:pt x="1001" y="2687"/>
                  </a:lnTo>
                  <a:lnTo>
                    <a:pt x="708" y="2809"/>
                  </a:lnTo>
                  <a:lnTo>
                    <a:pt x="415" y="3005"/>
                  </a:lnTo>
                  <a:lnTo>
                    <a:pt x="147" y="3224"/>
                  </a:lnTo>
                  <a:lnTo>
                    <a:pt x="73" y="3298"/>
                  </a:lnTo>
                  <a:lnTo>
                    <a:pt x="24" y="3395"/>
                  </a:lnTo>
                  <a:lnTo>
                    <a:pt x="0" y="3493"/>
                  </a:lnTo>
                  <a:lnTo>
                    <a:pt x="0" y="3615"/>
                  </a:lnTo>
                  <a:lnTo>
                    <a:pt x="0" y="3713"/>
                  </a:lnTo>
                  <a:lnTo>
                    <a:pt x="24" y="3811"/>
                  </a:lnTo>
                  <a:lnTo>
                    <a:pt x="73" y="3908"/>
                  </a:lnTo>
                  <a:lnTo>
                    <a:pt x="147" y="4006"/>
                  </a:lnTo>
                  <a:lnTo>
                    <a:pt x="7864" y="11724"/>
                  </a:lnTo>
                  <a:lnTo>
                    <a:pt x="7962" y="11797"/>
                  </a:lnTo>
                  <a:lnTo>
                    <a:pt x="8060" y="11846"/>
                  </a:lnTo>
                  <a:lnTo>
                    <a:pt x="8157" y="11870"/>
                  </a:lnTo>
                  <a:lnTo>
                    <a:pt x="8377" y="11870"/>
                  </a:lnTo>
                  <a:lnTo>
                    <a:pt x="8475" y="11846"/>
                  </a:lnTo>
                  <a:lnTo>
                    <a:pt x="8573" y="11797"/>
                  </a:lnTo>
                  <a:lnTo>
                    <a:pt x="8646" y="11724"/>
                  </a:lnTo>
                  <a:lnTo>
                    <a:pt x="8866" y="11455"/>
                  </a:lnTo>
                  <a:lnTo>
                    <a:pt x="9061" y="11162"/>
                  </a:lnTo>
                  <a:lnTo>
                    <a:pt x="9183" y="10869"/>
                  </a:lnTo>
                  <a:lnTo>
                    <a:pt x="9305" y="10551"/>
                  </a:lnTo>
                  <a:lnTo>
                    <a:pt x="9379" y="10234"/>
                  </a:lnTo>
                  <a:lnTo>
                    <a:pt x="9427" y="9916"/>
                  </a:lnTo>
                  <a:lnTo>
                    <a:pt x="9452" y="9623"/>
                  </a:lnTo>
                  <a:lnTo>
                    <a:pt x="9452" y="9330"/>
                  </a:lnTo>
                  <a:lnTo>
                    <a:pt x="9452" y="9013"/>
                  </a:lnTo>
                  <a:lnTo>
                    <a:pt x="9427" y="8695"/>
                  </a:lnTo>
                  <a:lnTo>
                    <a:pt x="9379" y="8378"/>
                  </a:lnTo>
                  <a:lnTo>
                    <a:pt x="9305" y="8060"/>
                  </a:lnTo>
                  <a:lnTo>
                    <a:pt x="9256" y="7767"/>
                  </a:lnTo>
                  <a:lnTo>
                    <a:pt x="9159" y="7474"/>
                  </a:lnTo>
                  <a:lnTo>
                    <a:pt x="9061" y="7230"/>
                  </a:lnTo>
                  <a:lnTo>
                    <a:pt x="8963" y="6986"/>
                  </a:lnTo>
                  <a:lnTo>
                    <a:pt x="11870" y="4104"/>
                  </a:lnTo>
                  <a:lnTo>
                    <a:pt x="77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Shape 288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pic>
        <p:nvPicPr>
          <p:cNvPr id="289" name="Shape 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325" y="2312925"/>
            <a:ext cx="3698374" cy="185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ctrTitle"/>
          </p:nvPr>
        </p:nvSpPr>
        <p:spPr>
          <a:xfrm>
            <a:off x="1012800" y="2497750"/>
            <a:ext cx="495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Standard Site Cost: $5,000.</a:t>
            </a:r>
            <a:endParaRPr/>
          </a:p>
        </p:txBody>
      </p:sp>
      <p:sp>
        <p:nvSpPr>
          <p:cNvPr id="295" name="Shape 295"/>
          <p:cNvSpPr txBox="1"/>
          <p:nvPr/>
        </p:nvSpPr>
        <p:spPr>
          <a:xfrm>
            <a:off x="6219050" y="337750"/>
            <a:ext cx="2232000" cy="1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600" b="1"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ctrTitle"/>
          </p:nvPr>
        </p:nvSpPr>
        <p:spPr>
          <a:xfrm>
            <a:off x="1012800" y="2497750"/>
            <a:ext cx="495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Asking the right questions and establishing a genuine relationship: </a:t>
            </a:r>
            <a:endParaRPr sz="30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$25k + $3500/mo</a:t>
            </a:r>
            <a:endParaRPr sz="3000"/>
          </a:p>
        </p:txBody>
      </p:sp>
      <p:sp>
        <p:nvSpPr>
          <p:cNvPr id="301" name="Shape 301"/>
          <p:cNvSpPr txBox="1"/>
          <p:nvPr/>
        </p:nvSpPr>
        <p:spPr>
          <a:xfrm>
            <a:off x="6219050" y="337750"/>
            <a:ext cx="2232000" cy="1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600" b="1"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1012800" y="2497750"/>
            <a:ext cx="495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Problem.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ubTitle" idx="1"/>
          </p:nvPr>
        </p:nvSpPr>
        <p:spPr>
          <a:xfrm>
            <a:off x="1012800" y="3678252"/>
            <a:ext cx="49500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Habitual Freelancing </a:t>
            </a:r>
            <a:endParaRPr/>
          </a:p>
        </p:txBody>
      </p:sp>
      <p:sp>
        <p:nvSpPr>
          <p:cNvPr id="74" name="Shape 74"/>
          <p:cNvSpPr txBox="1"/>
          <p:nvPr/>
        </p:nvSpPr>
        <p:spPr>
          <a:xfrm>
            <a:off x="6219050" y="337750"/>
            <a:ext cx="2232000" cy="1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1</a:t>
            </a:r>
            <a:r>
              <a:rPr lang="en" sz="96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.</a:t>
            </a:r>
            <a:endParaRPr sz="9600" b="1"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ctrTitle"/>
          </p:nvPr>
        </p:nvSpPr>
        <p:spPr>
          <a:xfrm>
            <a:off x="1012800" y="2497750"/>
            <a:ext cx="495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we get more clients like this?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Shape 307"/>
          <p:cNvSpPr txBox="1"/>
          <p:nvPr/>
        </p:nvSpPr>
        <p:spPr>
          <a:xfrm>
            <a:off x="6219050" y="337750"/>
            <a:ext cx="2232000" cy="1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3</a:t>
            </a:r>
            <a:r>
              <a:rPr lang="en" sz="96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.</a:t>
            </a:r>
            <a:endParaRPr sz="9600" b="1"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Acquire Leads.</a:t>
            </a:r>
            <a:endParaRPr sz="2400"/>
          </a:p>
        </p:txBody>
      </p:sp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7405800" cy="20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▪"/>
            </a:pPr>
            <a:r>
              <a:rPr lang="en"/>
              <a:t>Paid Ads</a:t>
            </a:r>
            <a:endParaRPr/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"/>
              <a:t>Rankings</a:t>
            </a:r>
            <a:endParaRPr/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"/>
              <a:t>Cold Outreach</a:t>
            </a:r>
            <a:endParaRPr/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"/>
              <a:t>Word of Mouth</a:t>
            </a:r>
            <a:endParaRPr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4" name="Shape 314"/>
          <p:cNvGrpSpPr/>
          <p:nvPr/>
        </p:nvGrpSpPr>
        <p:grpSpPr>
          <a:xfrm>
            <a:off x="7516121" y="711701"/>
            <a:ext cx="903434" cy="903434"/>
            <a:chOff x="2594325" y="1627175"/>
            <a:chExt cx="440850" cy="440850"/>
          </a:xfrm>
        </p:grpSpPr>
        <p:sp>
          <p:nvSpPr>
            <p:cNvPr id="315" name="Shape 315"/>
            <p:cNvSpPr/>
            <p:nvPr/>
          </p:nvSpPr>
          <p:spPr>
            <a:xfrm>
              <a:off x="2594325" y="1890950"/>
              <a:ext cx="177075" cy="177075"/>
            </a:xfrm>
            <a:custGeom>
              <a:avLst/>
              <a:gdLst/>
              <a:ahLst/>
              <a:cxnLst/>
              <a:rect l="0" t="0" r="0" b="0"/>
              <a:pathLst>
                <a:path w="7083" h="7083" extrusionOk="0">
                  <a:moveTo>
                    <a:pt x="5544" y="0"/>
                  </a:moveTo>
                  <a:lnTo>
                    <a:pt x="538" y="5984"/>
                  </a:lnTo>
                  <a:lnTo>
                    <a:pt x="0" y="7083"/>
                  </a:lnTo>
                  <a:lnTo>
                    <a:pt x="1099" y="6546"/>
                  </a:lnTo>
                  <a:lnTo>
                    <a:pt x="7083" y="1539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Shape 316"/>
            <p:cNvSpPr/>
            <p:nvPr/>
          </p:nvSpPr>
          <p:spPr>
            <a:xfrm>
              <a:off x="2858700" y="1627175"/>
              <a:ext cx="176475" cy="176475"/>
            </a:xfrm>
            <a:custGeom>
              <a:avLst/>
              <a:gdLst/>
              <a:ahLst/>
              <a:cxnLst/>
              <a:rect l="0" t="0" r="0" b="0"/>
              <a:pathLst>
                <a:path w="7059" h="7059" extrusionOk="0">
                  <a:moveTo>
                    <a:pt x="904" y="1"/>
                  </a:moveTo>
                  <a:lnTo>
                    <a:pt x="782" y="25"/>
                  </a:lnTo>
                  <a:lnTo>
                    <a:pt x="684" y="98"/>
                  </a:lnTo>
                  <a:lnTo>
                    <a:pt x="611" y="147"/>
                  </a:lnTo>
                  <a:lnTo>
                    <a:pt x="489" y="294"/>
                  </a:lnTo>
                  <a:lnTo>
                    <a:pt x="367" y="440"/>
                  </a:lnTo>
                  <a:lnTo>
                    <a:pt x="294" y="587"/>
                  </a:lnTo>
                  <a:lnTo>
                    <a:pt x="196" y="733"/>
                  </a:lnTo>
                  <a:lnTo>
                    <a:pt x="74" y="1051"/>
                  </a:lnTo>
                  <a:lnTo>
                    <a:pt x="0" y="1393"/>
                  </a:lnTo>
                  <a:lnTo>
                    <a:pt x="0" y="1735"/>
                  </a:lnTo>
                  <a:lnTo>
                    <a:pt x="25" y="2052"/>
                  </a:lnTo>
                  <a:lnTo>
                    <a:pt x="123" y="2394"/>
                  </a:lnTo>
                  <a:lnTo>
                    <a:pt x="269" y="2711"/>
                  </a:lnTo>
                  <a:lnTo>
                    <a:pt x="4348" y="6790"/>
                  </a:lnTo>
                  <a:lnTo>
                    <a:pt x="4665" y="6937"/>
                  </a:lnTo>
                  <a:lnTo>
                    <a:pt x="5007" y="7034"/>
                  </a:lnTo>
                  <a:lnTo>
                    <a:pt x="5325" y="7059"/>
                  </a:lnTo>
                  <a:lnTo>
                    <a:pt x="5667" y="7059"/>
                  </a:lnTo>
                  <a:lnTo>
                    <a:pt x="6008" y="6986"/>
                  </a:lnTo>
                  <a:lnTo>
                    <a:pt x="6326" y="6863"/>
                  </a:lnTo>
                  <a:lnTo>
                    <a:pt x="6473" y="6766"/>
                  </a:lnTo>
                  <a:lnTo>
                    <a:pt x="6619" y="6692"/>
                  </a:lnTo>
                  <a:lnTo>
                    <a:pt x="6766" y="6570"/>
                  </a:lnTo>
                  <a:lnTo>
                    <a:pt x="6912" y="6448"/>
                  </a:lnTo>
                  <a:lnTo>
                    <a:pt x="6961" y="6375"/>
                  </a:lnTo>
                  <a:lnTo>
                    <a:pt x="7034" y="6277"/>
                  </a:lnTo>
                  <a:lnTo>
                    <a:pt x="7059" y="6155"/>
                  </a:lnTo>
                  <a:lnTo>
                    <a:pt x="7059" y="6057"/>
                  </a:lnTo>
                  <a:lnTo>
                    <a:pt x="7059" y="5960"/>
                  </a:lnTo>
                  <a:lnTo>
                    <a:pt x="7034" y="5862"/>
                  </a:lnTo>
                  <a:lnTo>
                    <a:pt x="6961" y="5764"/>
                  </a:lnTo>
                  <a:lnTo>
                    <a:pt x="6912" y="5667"/>
                  </a:lnTo>
                  <a:lnTo>
                    <a:pt x="1393" y="147"/>
                  </a:lnTo>
                  <a:lnTo>
                    <a:pt x="1295" y="98"/>
                  </a:lnTo>
                  <a:lnTo>
                    <a:pt x="1197" y="2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Shape 317"/>
            <p:cNvSpPr/>
            <p:nvPr/>
          </p:nvSpPr>
          <p:spPr>
            <a:xfrm>
              <a:off x="2663325" y="1702275"/>
              <a:ext cx="296750" cy="296775"/>
            </a:xfrm>
            <a:custGeom>
              <a:avLst/>
              <a:gdLst/>
              <a:ahLst/>
              <a:cxnLst/>
              <a:rect l="0" t="0" r="0" b="0"/>
              <a:pathLst>
                <a:path w="11870" h="11871" extrusionOk="0">
                  <a:moveTo>
                    <a:pt x="7718" y="1295"/>
                  </a:moveTo>
                  <a:lnTo>
                    <a:pt x="7815" y="1319"/>
                  </a:lnTo>
                  <a:lnTo>
                    <a:pt x="7889" y="1368"/>
                  </a:lnTo>
                  <a:lnTo>
                    <a:pt x="7938" y="1442"/>
                  </a:lnTo>
                  <a:lnTo>
                    <a:pt x="7938" y="1515"/>
                  </a:lnTo>
                  <a:lnTo>
                    <a:pt x="7938" y="1588"/>
                  </a:lnTo>
                  <a:lnTo>
                    <a:pt x="7889" y="1661"/>
                  </a:lnTo>
                  <a:lnTo>
                    <a:pt x="5862" y="3664"/>
                  </a:lnTo>
                  <a:lnTo>
                    <a:pt x="5788" y="3713"/>
                  </a:lnTo>
                  <a:lnTo>
                    <a:pt x="5715" y="3737"/>
                  </a:lnTo>
                  <a:lnTo>
                    <a:pt x="5642" y="3713"/>
                  </a:lnTo>
                  <a:lnTo>
                    <a:pt x="5569" y="3664"/>
                  </a:lnTo>
                  <a:lnTo>
                    <a:pt x="5520" y="3591"/>
                  </a:lnTo>
                  <a:lnTo>
                    <a:pt x="5495" y="3517"/>
                  </a:lnTo>
                  <a:lnTo>
                    <a:pt x="5520" y="3444"/>
                  </a:lnTo>
                  <a:lnTo>
                    <a:pt x="5569" y="3371"/>
                  </a:lnTo>
                  <a:lnTo>
                    <a:pt x="7571" y="1368"/>
                  </a:lnTo>
                  <a:lnTo>
                    <a:pt x="7644" y="1319"/>
                  </a:lnTo>
                  <a:lnTo>
                    <a:pt x="7718" y="1295"/>
                  </a:lnTo>
                  <a:close/>
                  <a:moveTo>
                    <a:pt x="7767" y="1"/>
                  </a:moveTo>
                  <a:lnTo>
                    <a:pt x="4885" y="2907"/>
                  </a:lnTo>
                  <a:lnTo>
                    <a:pt x="4640" y="2809"/>
                  </a:lnTo>
                  <a:lnTo>
                    <a:pt x="4396" y="2712"/>
                  </a:lnTo>
                  <a:lnTo>
                    <a:pt x="4103" y="2614"/>
                  </a:lnTo>
                  <a:lnTo>
                    <a:pt x="3810" y="2565"/>
                  </a:lnTo>
                  <a:lnTo>
                    <a:pt x="3493" y="2492"/>
                  </a:lnTo>
                  <a:lnTo>
                    <a:pt x="3175" y="2443"/>
                  </a:lnTo>
                  <a:lnTo>
                    <a:pt x="2858" y="2418"/>
                  </a:lnTo>
                  <a:lnTo>
                    <a:pt x="2247" y="2418"/>
                  </a:lnTo>
                  <a:lnTo>
                    <a:pt x="1954" y="2443"/>
                  </a:lnTo>
                  <a:lnTo>
                    <a:pt x="1636" y="2492"/>
                  </a:lnTo>
                  <a:lnTo>
                    <a:pt x="1319" y="2565"/>
                  </a:lnTo>
                  <a:lnTo>
                    <a:pt x="1001" y="2687"/>
                  </a:lnTo>
                  <a:lnTo>
                    <a:pt x="708" y="2809"/>
                  </a:lnTo>
                  <a:lnTo>
                    <a:pt x="415" y="3005"/>
                  </a:lnTo>
                  <a:lnTo>
                    <a:pt x="147" y="3224"/>
                  </a:lnTo>
                  <a:lnTo>
                    <a:pt x="73" y="3298"/>
                  </a:lnTo>
                  <a:lnTo>
                    <a:pt x="24" y="3395"/>
                  </a:lnTo>
                  <a:lnTo>
                    <a:pt x="0" y="3493"/>
                  </a:lnTo>
                  <a:lnTo>
                    <a:pt x="0" y="3615"/>
                  </a:lnTo>
                  <a:lnTo>
                    <a:pt x="0" y="3713"/>
                  </a:lnTo>
                  <a:lnTo>
                    <a:pt x="24" y="3811"/>
                  </a:lnTo>
                  <a:lnTo>
                    <a:pt x="73" y="3908"/>
                  </a:lnTo>
                  <a:lnTo>
                    <a:pt x="147" y="4006"/>
                  </a:lnTo>
                  <a:lnTo>
                    <a:pt x="7864" y="11724"/>
                  </a:lnTo>
                  <a:lnTo>
                    <a:pt x="7962" y="11797"/>
                  </a:lnTo>
                  <a:lnTo>
                    <a:pt x="8060" y="11846"/>
                  </a:lnTo>
                  <a:lnTo>
                    <a:pt x="8157" y="11870"/>
                  </a:lnTo>
                  <a:lnTo>
                    <a:pt x="8377" y="11870"/>
                  </a:lnTo>
                  <a:lnTo>
                    <a:pt x="8475" y="11846"/>
                  </a:lnTo>
                  <a:lnTo>
                    <a:pt x="8573" y="11797"/>
                  </a:lnTo>
                  <a:lnTo>
                    <a:pt x="8646" y="11724"/>
                  </a:lnTo>
                  <a:lnTo>
                    <a:pt x="8866" y="11455"/>
                  </a:lnTo>
                  <a:lnTo>
                    <a:pt x="9061" y="11162"/>
                  </a:lnTo>
                  <a:lnTo>
                    <a:pt x="9183" y="10869"/>
                  </a:lnTo>
                  <a:lnTo>
                    <a:pt x="9305" y="10551"/>
                  </a:lnTo>
                  <a:lnTo>
                    <a:pt x="9379" y="10234"/>
                  </a:lnTo>
                  <a:lnTo>
                    <a:pt x="9427" y="9916"/>
                  </a:lnTo>
                  <a:lnTo>
                    <a:pt x="9452" y="9623"/>
                  </a:lnTo>
                  <a:lnTo>
                    <a:pt x="9452" y="9330"/>
                  </a:lnTo>
                  <a:lnTo>
                    <a:pt x="9452" y="9013"/>
                  </a:lnTo>
                  <a:lnTo>
                    <a:pt x="9427" y="8695"/>
                  </a:lnTo>
                  <a:lnTo>
                    <a:pt x="9379" y="8378"/>
                  </a:lnTo>
                  <a:lnTo>
                    <a:pt x="9305" y="8060"/>
                  </a:lnTo>
                  <a:lnTo>
                    <a:pt x="9256" y="7767"/>
                  </a:lnTo>
                  <a:lnTo>
                    <a:pt x="9159" y="7474"/>
                  </a:lnTo>
                  <a:lnTo>
                    <a:pt x="9061" y="7230"/>
                  </a:lnTo>
                  <a:lnTo>
                    <a:pt x="8963" y="6986"/>
                  </a:lnTo>
                  <a:lnTo>
                    <a:pt x="11870" y="4104"/>
                  </a:lnTo>
                  <a:lnTo>
                    <a:pt x="77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Shape 318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>
            <a:spLocks noGrp="1"/>
          </p:cNvSpPr>
          <p:nvPr>
            <p:ph type="ctrTitle"/>
          </p:nvPr>
        </p:nvSpPr>
        <p:spPr>
          <a:xfrm>
            <a:off x="974075" y="1628000"/>
            <a:ext cx="495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We have to become more than developers &amp; designers. </a:t>
            </a:r>
            <a:endParaRPr sz="3000"/>
          </a:p>
        </p:txBody>
      </p:sp>
      <p:sp>
        <p:nvSpPr>
          <p:cNvPr id="324" name="Shape 324"/>
          <p:cNvSpPr txBox="1"/>
          <p:nvPr/>
        </p:nvSpPr>
        <p:spPr>
          <a:xfrm>
            <a:off x="6219050" y="337750"/>
            <a:ext cx="2232000" cy="1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600" b="1"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 txBox="1">
            <a:spLocks noGrp="1"/>
          </p:cNvSpPr>
          <p:nvPr>
            <p:ph type="title" idx="4294967295"/>
          </p:nvPr>
        </p:nvSpPr>
        <p:spPr>
          <a:xfrm>
            <a:off x="400600" y="400600"/>
            <a:ext cx="8355600" cy="43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>
                <a:solidFill>
                  <a:srgbClr val="FFFFFF"/>
                </a:solidFill>
              </a:rPr>
              <a:t>Want big impact?</a:t>
            </a:r>
            <a:endParaRPr sz="2000" b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Use big image.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330" name="Shape 330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</a:t>
            </a:r>
            <a:endParaRPr/>
          </a:p>
        </p:txBody>
      </p:sp>
      <p:pic>
        <p:nvPicPr>
          <p:cNvPr id="331" name="Shape 3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7400" y="895350"/>
            <a:ext cx="5029200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Shape 332"/>
          <p:cNvSpPr txBox="1"/>
          <p:nvPr/>
        </p:nvSpPr>
        <p:spPr>
          <a:xfrm>
            <a:off x="4972300" y="1407100"/>
            <a:ext cx="3783900" cy="12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SALES?</a:t>
            </a:r>
            <a:endParaRPr sz="6000" b="1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 txBox="1">
            <a:spLocks noGrp="1"/>
          </p:cNvSpPr>
          <p:nvPr>
            <p:ph type="ctrTitle"/>
          </p:nvPr>
        </p:nvSpPr>
        <p:spPr>
          <a:xfrm>
            <a:off x="965275" y="1337850"/>
            <a:ext cx="495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  <p:sp>
        <p:nvSpPr>
          <p:cNvPr id="338" name="Shape 338"/>
          <p:cNvSpPr txBox="1"/>
          <p:nvPr/>
        </p:nvSpPr>
        <p:spPr>
          <a:xfrm>
            <a:off x="6219050" y="337750"/>
            <a:ext cx="2232000" cy="1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600" b="1"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339" name="Shape 3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300" y="386950"/>
            <a:ext cx="8342275" cy="4375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>
            <a:spLocks noGrp="1"/>
          </p:cNvSpPr>
          <p:nvPr>
            <p:ph type="ctrTitle"/>
          </p:nvPr>
        </p:nvSpPr>
        <p:spPr>
          <a:xfrm>
            <a:off x="965275" y="1337850"/>
            <a:ext cx="495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  <p:sp>
        <p:nvSpPr>
          <p:cNvPr id="345" name="Shape 345"/>
          <p:cNvSpPr txBox="1"/>
          <p:nvPr/>
        </p:nvSpPr>
        <p:spPr>
          <a:xfrm>
            <a:off x="6219050" y="337750"/>
            <a:ext cx="2232000" cy="1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600" b="1"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346" name="Shape 3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953" y="389575"/>
            <a:ext cx="7839102" cy="4364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>
            <a:spLocks noGrp="1"/>
          </p:cNvSpPr>
          <p:nvPr>
            <p:ph type="ctrTitle"/>
          </p:nvPr>
        </p:nvSpPr>
        <p:spPr>
          <a:xfrm>
            <a:off x="965275" y="1337850"/>
            <a:ext cx="495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  <p:sp>
        <p:nvSpPr>
          <p:cNvPr id="352" name="Shape 352"/>
          <p:cNvSpPr txBox="1"/>
          <p:nvPr/>
        </p:nvSpPr>
        <p:spPr>
          <a:xfrm>
            <a:off x="6219050" y="337750"/>
            <a:ext cx="2232000" cy="1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600" b="1"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353" name="Shape 3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269" y="441088"/>
            <a:ext cx="8343449" cy="426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ctrTitle"/>
          </p:nvPr>
        </p:nvSpPr>
        <p:spPr>
          <a:xfrm>
            <a:off x="965275" y="1337850"/>
            <a:ext cx="495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  <p:sp>
        <p:nvSpPr>
          <p:cNvPr id="359" name="Shape 359"/>
          <p:cNvSpPr txBox="1"/>
          <p:nvPr/>
        </p:nvSpPr>
        <p:spPr>
          <a:xfrm>
            <a:off x="6219050" y="337750"/>
            <a:ext cx="2232000" cy="1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600" b="1">
              <a:latin typeface="Work Sans"/>
              <a:ea typeface="Work Sans"/>
              <a:cs typeface="Work Sans"/>
              <a:sym typeface="Work Sans"/>
            </a:endParaRPr>
          </a:p>
        </p:txBody>
      </p:sp>
      <p:pic>
        <p:nvPicPr>
          <p:cNvPr id="360" name="Shape 3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422" y="449873"/>
            <a:ext cx="8347178" cy="4243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The Process Of Defining Your Niche.</a:t>
            </a:r>
            <a:endParaRPr sz="3600"/>
          </a:p>
        </p:txBody>
      </p:sp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Work Sans"/>
                <a:ea typeface="Work Sans"/>
                <a:cs typeface="Work Sans"/>
                <a:sym typeface="Work Sans"/>
              </a:rPr>
              <a:t>Industry Research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What industries are used to paying premium costs for work we feel is “easy”?</a:t>
            </a:r>
            <a:endParaRPr/>
          </a:p>
        </p:txBody>
      </p:sp>
      <p:sp>
        <p:nvSpPr>
          <p:cNvPr id="367" name="Shape 367"/>
          <p:cNvSpPr txBox="1">
            <a:spLocks noGrp="1"/>
          </p:cNvSpPr>
          <p:nvPr>
            <p:ph type="body" idx="2"/>
          </p:nvPr>
        </p:nvSpPr>
        <p:spPr>
          <a:xfrm>
            <a:off x="3356739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Work Sans"/>
                <a:ea typeface="Work Sans"/>
                <a:cs typeface="Work Sans"/>
                <a:sym typeface="Work Sans"/>
              </a:rPr>
              <a:t>Define a Problem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How can you provide more value than the “competitors” in this space?</a:t>
            </a:r>
            <a:endParaRPr/>
          </a:p>
        </p:txBody>
      </p:sp>
      <p:sp>
        <p:nvSpPr>
          <p:cNvPr id="368" name="Shape 368"/>
          <p:cNvSpPr txBox="1">
            <a:spLocks noGrp="1"/>
          </p:cNvSpPr>
          <p:nvPr>
            <p:ph type="body" idx="3"/>
          </p:nvPr>
        </p:nvSpPr>
        <p:spPr>
          <a:xfrm>
            <a:off x="5844329" y="2312925"/>
            <a:ext cx="2366400" cy="20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latin typeface="Work Sans"/>
                <a:ea typeface="Work Sans"/>
                <a:cs typeface="Work Sans"/>
                <a:sym typeface="Work Sans"/>
              </a:rPr>
              <a:t>Attack That Shit</a:t>
            </a:r>
            <a:endParaRPr b="1">
              <a:latin typeface="Work Sans"/>
              <a:ea typeface="Work Sans"/>
              <a:cs typeface="Work Sans"/>
              <a:sym typeface="Work Sans"/>
            </a:endParaRPr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Find a way in. Find an issue with their online efforts and let them know about it. </a:t>
            </a:r>
            <a:endParaRPr/>
          </a:p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9" name="Shape 369"/>
          <p:cNvGrpSpPr/>
          <p:nvPr/>
        </p:nvGrpSpPr>
        <p:grpSpPr>
          <a:xfrm>
            <a:off x="7516121" y="711701"/>
            <a:ext cx="903434" cy="903434"/>
            <a:chOff x="2594325" y="1627175"/>
            <a:chExt cx="440850" cy="440850"/>
          </a:xfrm>
        </p:grpSpPr>
        <p:sp>
          <p:nvSpPr>
            <p:cNvPr id="370" name="Shape 370"/>
            <p:cNvSpPr/>
            <p:nvPr/>
          </p:nvSpPr>
          <p:spPr>
            <a:xfrm>
              <a:off x="2594325" y="1890950"/>
              <a:ext cx="177075" cy="177075"/>
            </a:xfrm>
            <a:custGeom>
              <a:avLst/>
              <a:gdLst/>
              <a:ahLst/>
              <a:cxnLst/>
              <a:rect l="0" t="0" r="0" b="0"/>
              <a:pathLst>
                <a:path w="7083" h="7083" extrusionOk="0">
                  <a:moveTo>
                    <a:pt x="5544" y="0"/>
                  </a:moveTo>
                  <a:lnTo>
                    <a:pt x="538" y="5984"/>
                  </a:lnTo>
                  <a:lnTo>
                    <a:pt x="0" y="7083"/>
                  </a:lnTo>
                  <a:lnTo>
                    <a:pt x="1099" y="6546"/>
                  </a:lnTo>
                  <a:lnTo>
                    <a:pt x="7083" y="1539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2858700" y="1627175"/>
              <a:ext cx="176475" cy="176475"/>
            </a:xfrm>
            <a:custGeom>
              <a:avLst/>
              <a:gdLst/>
              <a:ahLst/>
              <a:cxnLst/>
              <a:rect l="0" t="0" r="0" b="0"/>
              <a:pathLst>
                <a:path w="7059" h="7059" extrusionOk="0">
                  <a:moveTo>
                    <a:pt x="904" y="1"/>
                  </a:moveTo>
                  <a:lnTo>
                    <a:pt x="782" y="25"/>
                  </a:lnTo>
                  <a:lnTo>
                    <a:pt x="684" y="98"/>
                  </a:lnTo>
                  <a:lnTo>
                    <a:pt x="611" y="147"/>
                  </a:lnTo>
                  <a:lnTo>
                    <a:pt x="489" y="294"/>
                  </a:lnTo>
                  <a:lnTo>
                    <a:pt x="367" y="440"/>
                  </a:lnTo>
                  <a:lnTo>
                    <a:pt x="294" y="587"/>
                  </a:lnTo>
                  <a:lnTo>
                    <a:pt x="196" y="733"/>
                  </a:lnTo>
                  <a:lnTo>
                    <a:pt x="74" y="1051"/>
                  </a:lnTo>
                  <a:lnTo>
                    <a:pt x="0" y="1393"/>
                  </a:lnTo>
                  <a:lnTo>
                    <a:pt x="0" y="1735"/>
                  </a:lnTo>
                  <a:lnTo>
                    <a:pt x="25" y="2052"/>
                  </a:lnTo>
                  <a:lnTo>
                    <a:pt x="123" y="2394"/>
                  </a:lnTo>
                  <a:lnTo>
                    <a:pt x="269" y="2711"/>
                  </a:lnTo>
                  <a:lnTo>
                    <a:pt x="4348" y="6790"/>
                  </a:lnTo>
                  <a:lnTo>
                    <a:pt x="4665" y="6937"/>
                  </a:lnTo>
                  <a:lnTo>
                    <a:pt x="5007" y="7034"/>
                  </a:lnTo>
                  <a:lnTo>
                    <a:pt x="5325" y="7059"/>
                  </a:lnTo>
                  <a:lnTo>
                    <a:pt x="5667" y="7059"/>
                  </a:lnTo>
                  <a:lnTo>
                    <a:pt x="6008" y="6986"/>
                  </a:lnTo>
                  <a:lnTo>
                    <a:pt x="6326" y="6863"/>
                  </a:lnTo>
                  <a:lnTo>
                    <a:pt x="6473" y="6766"/>
                  </a:lnTo>
                  <a:lnTo>
                    <a:pt x="6619" y="6692"/>
                  </a:lnTo>
                  <a:lnTo>
                    <a:pt x="6766" y="6570"/>
                  </a:lnTo>
                  <a:lnTo>
                    <a:pt x="6912" y="6448"/>
                  </a:lnTo>
                  <a:lnTo>
                    <a:pt x="6961" y="6375"/>
                  </a:lnTo>
                  <a:lnTo>
                    <a:pt x="7034" y="6277"/>
                  </a:lnTo>
                  <a:lnTo>
                    <a:pt x="7059" y="6155"/>
                  </a:lnTo>
                  <a:lnTo>
                    <a:pt x="7059" y="6057"/>
                  </a:lnTo>
                  <a:lnTo>
                    <a:pt x="7059" y="5960"/>
                  </a:lnTo>
                  <a:lnTo>
                    <a:pt x="7034" y="5862"/>
                  </a:lnTo>
                  <a:lnTo>
                    <a:pt x="6961" y="5764"/>
                  </a:lnTo>
                  <a:lnTo>
                    <a:pt x="6912" y="5667"/>
                  </a:lnTo>
                  <a:lnTo>
                    <a:pt x="1393" y="147"/>
                  </a:lnTo>
                  <a:lnTo>
                    <a:pt x="1295" y="98"/>
                  </a:lnTo>
                  <a:lnTo>
                    <a:pt x="1197" y="2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2663325" y="1702275"/>
              <a:ext cx="296750" cy="296775"/>
            </a:xfrm>
            <a:custGeom>
              <a:avLst/>
              <a:gdLst/>
              <a:ahLst/>
              <a:cxnLst/>
              <a:rect l="0" t="0" r="0" b="0"/>
              <a:pathLst>
                <a:path w="11870" h="11871" extrusionOk="0">
                  <a:moveTo>
                    <a:pt x="7718" y="1295"/>
                  </a:moveTo>
                  <a:lnTo>
                    <a:pt x="7815" y="1319"/>
                  </a:lnTo>
                  <a:lnTo>
                    <a:pt x="7889" y="1368"/>
                  </a:lnTo>
                  <a:lnTo>
                    <a:pt x="7938" y="1442"/>
                  </a:lnTo>
                  <a:lnTo>
                    <a:pt x="7938" y="1515"/>
                  </a:lnTo>
                  <a:lnTo>
                    <a:pt x="7938" y="1588"/>
                  </a:lnTo>
                  <a:lnTo>
                    <a:pt x="7889" y="1661"/>
                  </a:lnTo>
                  <a:lnTo>
                    <a:pt x="5862" y="3664"/>
                  </a:lnTo>
                  <a:lnTo>
                    <a:pt x="5788" y="3713"/>
                  </a:lnTo>
                  <a:lnTo>
                    <a:pt x="5715" y="3737"/>
                  </a:lnTo>
                  <a:lnTo>
                    <a:pt x="5642" y="3713"/>
                  </a:lnTo>
                  <a:lnTo>
                    <a:pt x="5569" y="3664"/>
                  </a:lnTo>
                  <a:lnTo>
                    <a:pt x="5520" y="3591"/>
                  </a:lnTo>
                  <a:lnTo>
                    <a:pt x="5495" y="3517"/>
                  </a:lnTo>
                  <a:lnTo>
                    <a:pt x="5520" y="3444"/>
                  </a:lnTo>
                  <a:lnTo>
                    <a:pt x="5569" y="3371"/>
                  </a:lnTo>
                  <a:lnTo>
                    <a:pt x="7571" y="1368"/>
                  </a:lnTo>
                  <a:lnTo>
                    <a:pt x="7644" y="1319"/>
                  </a:lnTo>
                  <a:lnTo>
                    <a:pt x="7718" y="1295"/>
                  </a:lnTo>
                  <a:close/>
                  <a:moveTo>
                    <a:pt x="7767" y="1"/>
                  </a:moveTo>
                  <a:lnTo>
                    <a:pt x="4885" y="2907"/>
                  </a:lnTo>
                  <a:lnTo>
                    <a:pt x="4640" y="2809"/>
                  </a:lnTo>
                  <a:lnTo>
                    <a:pt x="4396" y="2712"/>
                  </a:lnTo>
                  <a:lnTo>
                    <a:pt x="4103" y="2614"/>
                  </a:lnTo>
                  <a:lnTo>
                    <a:pt x="3810" y="2565"/>
                  </a:lnTo>
                  <a:lnTo>
                    <a:pt x="3493" y="2492"/>
                  </a:lnTo>
                  <a:lnTo>
                    <a:pt x="3175" y="2443"/>
                  </a:lnTo>
                  <a:lnTo>
                    <a:pt x="2858" y="2418"/>
                  </a:lnTo>
                  <a:lnTo>
                    <a:pt x="2247" y="2418"/>
                  </a:lnTo>
                  <a:lnTo>
                    <a:pt x="1954" y="2443"/>
                  </a:lnTo>
                  <a:lnTo>
                    <a:pt x="1636" y="2492"/>
                  </a:lnTo>
                  <a:lnTo>
                    <a:pt x="1319" y="2565"/>
                  </a:lnTo>
                  <a:lnTo>
                    <a:pt x="1001" y="2687"/>
                  </a:lnTo>
                  <a:lnTo>
                    <a:pt x="708" y="2809"/>
                  </a:lnTo>
                  <a:lnTo>
                    <a:pt x="415" y="3005"/>
                  </a:lnTo>
                  <a:lnTo>
                    <a:pt x="147" y="3224"/>
                  </a:lnTo>
                  <a:lnTo>
                    <a:pt x="73" y="3298"/>
                  </a:lnTo>
                  <a:lnTo>
                    <a:pt x="24" y="3395"/>
                  </a:lnTo>
                  <a:lnTo>
                    <a:pt x="0" y="3493"/>
                  </a:lnTo>
                  <a:lnTo>
                    <a:pt x="0" y="3615"/>
                  </a:lnTo>
                  <a:lnTo>
                    <a:pt x="0" y="3713"/>
                  </a:lnTo>
                  <a:lnTo>
                    <a:pt x="24" y="3811"/>
                  </a:lnTo>
                  <a:lnTo>
                    <a:pt x="73" y="3908"/>
                  </a:lnTo>
                  <a:lnTo>
                    <a:pt x="147" y="4006"/>
                  </a:lnTo>
                  <a:lnTo>
                    <a:pt x="7864" y="11724"/>
                  </a:lnTo>
                  <a:lnTo>
                    <a:pt x="7962" y="11797"/>
                  </a:lnTo>
                  <a:lnTo>
                    <a:pt x="8060" y="11846"/>
                  </a:lnTo>
                  <a:lnTo>
                    <a:pt x="8157" y="11870"/>
                  </a:lnTo>
                  <a:lnTo>
                    <a:pt x="8377" y="11870"/>
                  </a:lnTo>
                  <a:lnTo>
                    <a:pt x="8475" y="11846"/>
                  </a:lnTo>
                  <a:lnTo>
                    <a:pt x="8573" y="11797"/>
                  </a:lnTo>
                  <a:lnTo>
                    <a:pt x="8646" y="11724"/>
                  </a:lnTo>
                  <a:lnTo>
                    <a:pt x="8866" y="11455"/>
                  </a:lnTo>
                  <a:lnTo>
                    <a:pt x="9061" y="11162"/>
                  </a:lnTo>
                  <a:lnTo>
                    <a:pt x="9183" y="10869"/>
                  </a:lnTo>
                  <a:lnTo>
                    <a:pt x="9305" y="10551"/>
                  </a:lnTo>
                  <a:lnTo>
                    <a:pt x="9379" y="10234"/>
                  </a:lnTo>
                  <a:lnTo>
                    <a:pt x="9427" y="9916"/>
                  </a:lnTo>
                  <a:lnTo>
                    <a:pt x="9452" y="9623"/>
                  </a:lnTo>
                  <a:lnTo>
                    <a:pt x="9452" y="9330"/>
                  </a:lnTo>
                  <a:lnTo>
                    <a:pt x="9452" y="9013"/>
                  </a:lnTo>
                  <a:lnTo>
                    <a:pt x="9427" y="8695"/>
                  </a:lnTo>
                  <a:lnTo>
                    <a:pt x="9379" y="8378"/>
                  </a:lnTo>
                  <a:lnTo>
                    <a:pt x="9305" y="8060"/>
                  </a:lnTo>
                  <a:lnTo>
                    <a:pt x="9256" y="7767"/>
                  </a:lnTo>
                  <a:lnTo>
                    <a:pt x="9159" y="7474"/>
                  </a:lnTo>
                  <a:lnTo>
                    <a:pt x="9061" y="7230"/>
                  </a:lnTo>
                  <a:lnTo>
                    <a:pt x="8963" y="6986"/>
                  </a:lnTo>
                  <a:lnTo>
                    <a:pt x="11870" y="4104"/>
                  </a:lnTo>
                  <a:lnTo>
                    <a:pt x="77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Shape 373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>
            <a:spLocks noGrp="1"/>
          </p:cNvSpPr>
          <p:nvPr>
            <p:ph type="ctrTitle"/>
          </p:nvPr>
        </p:nvSpPr>
        <p:spPr>
          <a:xfrm>
            <a:off x="1012800" y="2497750"/>
            <a:ext cx="495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does the outreach sound like?</a:t>
            </a:r>
            <a:endParaRPr/>
          </a:p>
        </p:txBody>
      </p:sp>
      <p:sp>
        <p:nvSpPr>
          <p:cNvPr id="379" name="Shape 379"/>
          <p:cNvSpPr txBox="1"/>
          <p:nvPr/>
        </p:nvSpPr>
        <p:spPr>
          <a:xfrm>
            <a:off x="6219050" y="337750"/>
            <a:ext cx="2232000" cy="1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600" b="1"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 idx="4294967295"/>
          </p:nvPr>
        </p:nvSpPr>
        <p:spPr>
          <a:xfrm>
            <a:off x="400600" y="400600"/>
            <a:ext cx="8355600" cy="43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>
                <a:solidFill>
                  <a:srgbClr val="FFFFFF"/>
                </a:solidFill>
              </a:rPr>
              <a:t>Want big impact?</a:t>
            </a:r>
            <a:endParaRPr sz="2000" b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Use big image.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</a:t>
            </a:r>
            <a:endParaRPr/>
          </a:p>
        </p:txBody>
      </p:sp>
      <p:pic>
        <p:nvPicPr>
          <p:cNvPr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1924" y="400600"/>
            <a:ext cx="6974519" cy="436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Industry Numbers</a:t>
            </a:r>
            <a:endParaRPr/>
          </a:p>
        </p:txBody>
      </p:sp>
      <p:graphicFrame>
        <p:nvGraphicFramePr>
          <p:cNvPr id="385" name="Shape 385"/>
          <p:cNvGraphicFramePr/>
          <p:nvPr/>
        </p:nvGraphicFramePr>
        <p:xfrm>
          <a:off x="952500" y="240268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{D312BD96-01ED-4015-AD50-043A9C061419}</a:tableStyleId>
              </a:tblPr>
              <a:tblGrid>
                <a:gridCol w="180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9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0450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Work Sans Light"/>
                        <a:ea typeface="Work Sans Light"/>
                        <a:cs typeface="Work Sans Light"/>
                        <a:sym typeface="Work Sans Light"/>
                      </a:endParaRPr>
                    </a:p>
                  </a:txBody>
                  <a:tcPr marL="91425" marR="91425" marT="68575" marB="68575" anchor="ctr">
                    <a:lnT w="762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Work Sans Light"/>
                          <a:ea typeface="Work Sans Light"/>
                          <a:cs typeface="Work Sans Light"/>
                          <a:sym typeface="Work Sans Light"/>
                        </a:rPr>
                        <a:t>Up-Front</a:t>
                      </a:r>
                      <a:endParaRPr sz="1100">
                        <a:latin typeface="Work Sans Light"/>
                        <a:ea typeface="Work Sans Light"/>
                        <a:cs typeface="Work Sans Light"/>
                        <a:sym typeface="Work Sans Light"/>
                      </a:endParaRPr>
                    </a:p>
                  </a:txBody>
                  <a:tcPr marL="91425" marR="91425" marT="68575" marB="68575" anchor="ctr">
                    <a:lnT w="762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Work Sans Light"/>
                          <a:ea typeface="Work Sans Light"/>
                          <a:cs typeface="Work Sans Light"/>
                          <a:sym typeface="Work Sans Light"/>
                        </a:rPr>
                        <a:t>Monthly (SEO/PPC)</a:t>
                      </a:r>
                      <a:endParaRPr sz="1100">
                        <a:latin typeface="Work Sans Light"/>
                        <a:ea typeface="Work Sans Light"/>
                        <a:cs typeface="Work Sans Light"/>
                        <a:sym typeface="Work Sans Light"/>
                      </a:endParaRPr>
                    </a:p>
                  </a:txBody>
                  <a:tcPr marL="91425" marR="91425" marT="68575" marB="68575" anchor="ctr">
                    <a:lnT w="762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Work Sans Light"/>
                          <a:ea typeface="Work Sans Light"/>
                          <a:cs typeface="Work Sans Light"/>
                          <a:sym typeface="Work Sans Light"/>
                        </a:rPr>
                        <a:t>Annually</a:t>
                      </a:r>
                      <a:endParaRPr sz="1100">
                        <a:latin typeface="Work Sans Light"/>
                        <a:ea typeface="Work Sans Light"/>
                        <a:cs typeface="Work Sans Light"/>
                        <a:sym typeface="Work Sans Light"/>
                      </a:endParaRPr>
                    </a:p>
                  </a:txBody>
                  <a:tcPr marL="91425" marR="91425" marT="68575" marB="68575" anchor="ctr">
                    <a:lnT w="762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450">
                <a:tc>
                  <a:txBody>
                    <a:bodyPr/>
                    <a:lstStyle/>
                    <a:p>
                      <a:pPr marL="0" lvl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Work Sans Light"/>
                          <a:ea typeface="Work Sans Light"/>
                          <a:cs typeface="Work Sans Light"/>
                          <a:sym typeface="Work Sans Light"/>
                        </a:rPr>
                        <a:t>PI Attorneys</a:t>
                      </a:r>
                      <a:endParaRPr sz="1100">
                        <a:latin typeface="Work Sans Light"/>
                        <a:ea typeface="Work Sans Light"/>
                        <a:cs typeface="Work Sans Light"/>
                        <a:sym typeface="Work Sans Light"/>
                      </a:endParaRPr>
                    </a:p>
                  </a:txBody>
                  <a:tcPr marL="91425" marR="91425" marT="68575" marB="68575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10k-20k</a:t>
                      </a:r>
                      <a:endParaRPr b="1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68575" marB="68575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3k-5k</a:t>
                      </a:r>
                      <a:endParaRPr b="1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68575" marB="68575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36k-60k</a:t>
                      </a:r>
                      <a:endParaRPr b="1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68575" marB="6857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450">
                <a:tc>
                  <a:txBody>
                    <a:bodyPr/>
                    <a:lstStyle/>
                    <a:p>
                      <a:pPr marL="0" lvl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Work Sans Light"/>
                          <a:ea typeface="Work Sans Light"/>
                          <a:cs typeface="Work Sans Light"/>
                          <a:sym typeface="Work Sans Light"/>
                        </a:rPr>
                        <a:t>Med Mal Attorneys</a:t>
                      </a:r>
                      <a:endParaRPr sz="1100">
                        <a:latin typeface="Work Sans Light"/>
                        <a:ea typeface="Work Sans Light"/>
                        <a:cs typeface="Work Sans Light"/>
                        <a:sym typeface="Work Sans Light"/>
                      </a:endParaRPr>
                    </a:p>
                  </a:txBody>
                  <a:tcPr marL="91425" marR="91425" marT="68575" marB="68575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15k-30k </a:t>
                      </a:r>
                      <a:endParaRPr b="1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68575" marB="68575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5k-8k</a:t>
                      </a:r>
                      <a:endParaRPr b="1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68575" marB="68575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60k-96k</a:t>
                      </a:r>
                      <a:endParaRPr b="1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68575" marB="6857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4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Work Sans Light"/>
                          <a:ea typeface="Work Sans Light"/>
                          <a:cs typeface="Work Sans Light"/>
                          <a:sym typeface="Work Sans Light"/>
                        </a:rPr>
                        <a:t>Business Attorneys</a:t>
                      </a:r>
                      <a:endParaRPr sz="1100">
                        <a:latin typeface="Work Sans Light"/>
                        <a:ea typeface="Work Sans Light"/>
                        <a:cs typeface="Work Sans Light"/>
                        <a:sym typeface="Work Sans Light"/>
                      </a:endParaRPr>
                    </a:p>
                  </a:txBody>
                  <a:tcPr marL="91425" marR="91425" marT="68575" marB="68575" anchor="ctr">
                    <a:lnB w="762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3k-5k</a:t>
                      </a:r>
                      <a:endParaRPr b="1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68575" marB="68575" anchor="ctr">
                    <a:lnB w="762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1.5k-3k</a:t>
                      </a:r>
                      <a:endParaRPr b="1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68575" marB="68575" anchor="ctr">
                    <a:lnB w="762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Work Sans"/>
                          <a:ea typeface="Work Sans"/>
                          <a:cs typeface="Work Sans"/>
                          <a:sym typeface="Work Sans"/>
                        </a:rPr>
                        <a:t>18k-36k</a:t>
                      </a:r>
                      <a:endParaRPr b="1">
                        <a:latin typeface="Work Sans"/>
                        <a:ea typeface="Work Sans"/>
                        <a:cs typeface="Work Sans"/>
                        <a:sym typeface="Work Sans"/>
                      </a:endParaRPr>
                    </a:p>
                  </a:txBody>
                  <a:tcPr marL="91425" marR="91425" marT="68575" marB="68575" anchor="ctr">
                    <a:lnB w="762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86" name="Shape 386"/>
          <p:cNvGrpSpPr/>
          <p:nvPr/>
        </p:nvGrpSpPr>
        <p:grpSpPr>
          <a:xfrm>
            <a:off x="7511274" y="711512"/>
            <a:ext cx="908156" cy="948145"/>
            <a:chOff x="3294650" y="3652450"/>
            <a:chExt cx="388350" cy="405450"/>
          </a:xfrm>
        </p:grpSpPr>
        <p:sp>
          <p:nvSpPr>
            <p:cNvPr id="387" name="Shape 387"/>
            <p:cNvSpPr/>
            <p:nvPr/>
          </p:nvSpPr>
          <p:spPr>
            <a:xfrm>
              <a:off x="3294650" y="3681775"/>
              <a:ext cx="376150" cy="376125"/>
            </a:xfrm>
            <a:custGeom>
              <a:avLst/>
              <a:gdLst/>
              <a:ahLst/>
              <a:cxnLst/>
              <a:rect l="0" t="0" r="0" b="0"/>
              <a:pathLst>
                <a:path w="15046" h="15045" extrusionOk="0">
                  <a:moveTo>
                    <a:pt x="7132" y="0"/>
                  </a:moveTo>
                  <a:lnTo>
                    <a:pt x="6766" y="49"/>
                  </a:lnTo>
                  <a:lnTo>
                    <a:pt x="6375" y="98"/>
                  </a:lnTo>
                  <a:lnTo>
                    <a:pt x="6009" y="147"/>
                  </a:lnTo>
                  <a:lnTo>
                    <a:pt x="5642" y="244"/>
                  </a:lnTo>
                  <a:lnTo>
                    <a:pt x="5276" y="342"/>
                  </a:lnTo>
                  <a:lnTo>
                    <a:pt x="4934" y="464"/>
                  </a:lnTo>
                  <a:lnTo>
                    <a:pt x="4592" y="586"/>
                  </a:lnTo>
                  <a:lnTo>
                    <a:pt x="4250" y="733"/>
                  </a:lnTo>
                  <a:lnTo>
                    <a:pt x="3933" y="904"/>
                  </a:lnTo>
                  <a:lnTo>
                    <a:pt x="3615" y="1099"/>
                  </a:lnTo>
                  <a:lnTo>
                    <a:pt x="3322" y="1295"/>
                  </a:lnTo>
                  <a:lnTo>
                    <a:pt x="3029" y="1490"/>
                  </a:lnTo>
                  <a:lnTo>
                    <a:pt x="2736" y="1710"/>
                  </a:lnTo>
                  <a:lnTo>
                    <a:pt x="2467" y="1954"/>
                  </a:lnTo>
                  <a:lnTo>
                    <a:pt x="2199" y="2198"/>
                  </a:lnTo>
                  <a:lnTo>
                    <a:pt x="1954" y="2467"/>
                  </a:lnTo>
                  <a:lnTo>
                    <a:pt x="1710" y="2736"/>
                  </a:lnTo>
                  <a:lnTo>
                    <a:pt x="1490" y="3029"/>
                  </a:lnTo>
                  <a:lnTo>
                    <a:pt x="1295" y="3322"/>
                  </a:lnTo>
                  <a:lnTo>
                    <a:pt x="1100" y="3615"/>
                  </a:lnTo>
                  <a:lnTo>
                    <a:pt x="904" y="3932"/>
                  </a:lnTo>
                  <a:lnTo>
                    <a:pt x="733" y="4250"/>
                  </a:lnTo>
                  <a:lnTo>
                    <a:pt x="587" y="4592"/>
                  </a:lnTo>
                  <a:lnTo>
                    <a:pt x="465" y="4934"/>
                  </a:lnTo>
                  <a:lnTo>
                    <a:pt x="342" y="5276"/>
                  </a:lnTo>
                  <a:lnTo>
                    <a:pt x="245" y="5642"/>
                  </a:lnTo>
                  <a:lnTo>
                    <a:pt x="147" y="6008"/>
                  </a:lnTo>
                  <a:lnTo>
                    <a:pt x="98" y="6375"/>
                  </a:lnTo>
                  <a:lnTo>
                    <a:pt x="49" y="6765"/>
                  </a:lnTo>
                  <a:lnTo>
                    <a:pt x="0" y="7132"/>
                  </a:lnTo>
                  <a:lnTo>
                    <a:pt x="0" y="7522"/>
                  </a:lnTo>
                  <a:lnTo>
                    <a:pt x="0" y="7913"/>
                  </a:lnTo>
                  <a:lnTo>
                    <a:pt x="49" y="8280"/>
                  </a:lnTo>
                  <a:lnTo>
                    <a:pt x="98" y="8670"/>
                  </a:lnTo>
                  <a:lnTo>
                    <a:pt x="147" y="9037"/>
                  </a:lnTo>
                  <a:lnTo>
                    <a:pt x="245" y="9403"/>
                  </a:lnTo>
                  <a:lnTo>
                    <a:pt x="342" y="9769"/>
                  </a:lnTo>
                  <a:lnTo>
                    <a:pt x="465" y="10111"/>
                  </a:lnTo>
                  <a:lnTo>
                    <a:pt x="587" y="10453"/>
                  </a:lnTo>
                  <a:lnTo>
                    <a:pt x="733" y="10795"/>
                  </a:lnTo>
                  <a:lnTo>
                    <a:pt x="904" y="11113"/>
                  </a:lnTo>
                  <a:lnTo>
                    <a:pt x="1100" y="11430"/>
                  </a:lnTo>
                  <a:lnTo>
                    <a:pt x="1295" y="11723"/>
                  </a:lnTo>
                  <a:lnTo>
                    <a:pt x="1490" y="12016"/>
                  </a:lnTo>
                  <a:lnTo>
                    <a:pt x="1710" y="12309"/>
                  </a:lnTo>
                  <a:lnTo>
                    <a:pt x="1954" y="12578"/>
                  </a:lnTo>
                  <a:lnTo>
                    <a:pt x="2199" y="12847"/>
                  </a:lnTo>
                  <a:lnTo>
                    <a:pt x="2467" y="13091"/>
                  </a:lnTo>
                  <a:lnTo>
                    <a:pt x="2736" y="13335"/>
                  </a:lnTo>
                  <a:lnTo>
                    <a:pt x="3029" y="13555"/>
                  </a:lnTo>
                  <a:lnTo>
                    <a:pt x="3322" y="13750"/>
                  </a:lnTo>
                  <a:lnTo>
                    <a:pt x="3615" y="13946"/>
                  </a:lnTo>
                  <a:lnTo>
                    <a:pt x="3933" y="14141"/>
                  </a:lnTo>
                  <a:lnTo>
                    <a:pt x="4250" y="14312"/>
                  </a:lnTo>
                  <a:lnTo>
                    <a:pt x="4592" y="14459"/>
                  </a:lnTo>
                  <a:lnTo>
                    <a:pt x="4934" y="14581"/>
                  </a:lnTo>
                  <a:lnTo>
                    <a:pt x="5276" y="14703"/>
                  </a:lnTo>
                  <a:lnTo>
                    <a:pt x="5642" y="14801"/>
                  </a:lnTo>
                  <a:lnTo>
                    <a:pt x="6009" y="14898"/>
                  </a:lnTo>
                  <a:lnTo>
                    <a:pt x="6375" y="14947"/>
                  </a:lnTo>
                  <a:lnTo>
                    <a:pt x="6766" y="14996"/>
                  </a:lnTo>
                  <a:lnTo>
                    <a:pt x="7132" y="15045"/>
                  </a:lnTo>
                  <a:lnTo>
                    <a:pt x="7914" y="15045"/>
                  </a:lnTo>
                  <a:lnTo>
                    <a:pt x="8280" y="14996"/>
                  </a:lnTo>
                  <a:lnTo>
                    <a:pt x="8671" y="14947"/>
                  </a:lnTo>
                  <a:lnTo>
                    <a:pt x="9037" y="14898"/>
                  </a:lnTo>
                  <a:lnTo>
                    <a:pt x="9403" y="14801"/>
                  </a:lnTo>
                  <a:lnTo>
                    <a:pt x="9770" y="14703"/>
                  </a:lnTo>
                  <a:lnTo>
                    <a:pt x="10112" y="14581"/>
                  </a:lnTo>
                  <a:lnTo>
                    <a:pt x="10454" y="14459"/>
                  </a:lnTo>
                  <a:lnTo>
                    <a:pt x="10795" y="14312"/>
                  </a:lnTo>
                  <a:lnTo>
                    <a:pt x="11113" y="14141"/>
                  </a:lnTo>
                  <a:lnTo>
                    <a:pt x="11430" y="13946"/>
                  </a:lnTo>
                  <a:lnTo>
                    <a:pt x="11724" y="13750"/>
                  </a:lnTo>
                  <a:lnTo>
                    <a:pt x="12017" y="13555"/>
                  </a:lnTo>
                  <a:lnTo>
                    <a:pt x="12310" y="13335"/>
                  </a:lnTo>
                  <a:lnTo>
                    <a:pt x="12578" y="13091"/>
                  </a:lnTo>
                  <a:lnTo>
                    <a:pt x="12847" y="12847"/>
                  </a:lnTo>
                  <a:lnTo>
                    <a:pt x="13091" y="12578"/>
                  </a:lnTo>
                  <a:lnTo>
                    <a:pt x="13335" y="12309"/>
                  </a:lnTo>
                  <a:lnTo>
                    <a:pt x="13555" y="12016"/>
                  </a:lnTo>
                  <a:lnTo>
                    <a:pt x="13751" y="11723"/>
                  </a:lnTo>
                  <a:lnTo>
                    <a:pt x="13946" y="11430"/>
                  </a:lnTo>
                  <a:lnTo>
                    <a:pt x="14141" y="11113"/>
                  </a:lnTo>
                  <a:lnTo>
                    <a:pt x="14312" y="10795"/>
                  </a:lnTo>
                  <a:lnTo>
                    <a:pt x="14459" y="10453"/>
                  </a:lnTo>
                  <a:lnTo>
                    <a:pt x="14581" y="10111"/>
                  </a:lnTo>
                  <a:lnTo>
                    <a:pt x="14703" y="9769"/>
                  </a:lnTo>
                  <a:lnTo>
                    <a:pt x="14801" y="9403"/>
                  </a:lnTo>
                  <a:lnTo>
                    <a:pt x="14899" y="9037"/>
                  </a:lnTo>
                  <a:lnTo>
                    <a:pt x="14947" y="8670"/>
                  </a:lnTo>
                  <a:lnTo>
                    <a:pt x="14996" y="8280"/>
                  </a:lnTo>
                  <a:lnTo>
                    <a:pt x="15045" y="7913"/>
                  </a:lnTo>
                  <a:lnTo>
                    <a:pt x="15045" y="7522"/>
                  </a:lnTo>
                  <a:lnTo>
                    <a:pt x="7523" y="7522"/>
                  </a:lnTo>
                  <a:lnTo>
                    <a:pt x="75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3494925" y="3760525"/>
              <a:ext cx="188075" cy="97100"/>
            </a:xfrm>
            <a:custGeom>
              <a:avLst/>
              <a:gdLst/>
              <a:ahLst/>
              <a:cxnLst/>
              <a:rect l="0" t="0" r="0" b="0"/>
              <a:pathLst>
                <a:path w="7523" h="3884" extrusionOk="0">
                  <a:moveTo>
                    <a:pt x="2491" y="2956"/>
                  </a:moveTo>
                  <a:lnTo>
                    <a:pt x="2491" y="3396"/>
                  </a:lnTo>
                  <a:lnTo>
                    <a:pt x="1759" y="3396"/>
                  </a:lnTo>
                  <a:lnTo>
                    <a:pt x="2491" y="2956"/>
                  </a:lnTo>
                  <a:close/>
                  <a:moveTo>
                    <a:pt x="3346" y="2443"/>
                  </a:moveTo>
                  <a:lnTo>
                    <a:pt x="3346" y="3396"/>
                  </a:lnTo>
                  <a:lnTo>
                    <a:pt x="2980" y="3396"/>
                  </a:lnTo>
                  <a:lnTo>
                    <a:pt x="2980" y="2663"/>
                  </a:lnTo>
                  <a:lnTo>
                    <a:pt x="3346" y="2443"/>
                  </a:lnTo>
                  <a:close/>
                  <a:moveTo>
                    <a:pt x="4201" y="1930"/>
                  </a:moveTo>
                  <a:lnTo>
                    <a:pt x="4201" y="3396"/>
                  </a:lnTo>
                  <a:lnTo>
                    <a:pt x="3835" y="3396"/>
                  </a:lnTo>
                  <a:lnTo>
                    <a:pt x="3835" y="2150"/>
                  </a:lnTo>
                  <a:lnTo>
                    <a:pt x="3835" y="2150"/>
                  </a:lnTo>
                  <a:lnTo>
                    <a:pt x="4201" y="1930"/>
                  </a:lnTo>
                  <a:close/>
                  <a:moveTo>
                    <a:pt x="5056" y="1393"/>
                  </a:moveTo>
                  <a:lnTo>
                    <a:pt x="5056" y="3396"/>
                  </a:lnTo>
                  <a:lnTo>
                    <a:pt x="4689" y="3396"/>
                  </a:lnTo>
                  <a:lnTo>
                    <a:pt x="4689" y="1637"/>
                  </a:lnTo>
                  <a:lnTo>
                    <a:pt x="5056" y="1393"/>
                  </a:lnTo>
                  <a:close/>
                  <a:moveTo>
                    <a:pt x="5911" y="885"/>
                  </a:moveTo>
                  <a:lnTo>
                    <a:pt x="5911" y="3396"/>
                  </a:lnTo>
                  <a:lnTo>
                    <a:pt x="5544" y="3396"/>
                  </a:lnTo>
                  <a:lnTo>
                    <a:pt x="5544" y="1100"/>
                  </a:lnTo>
                  <a:lnTo>
                    <a:pt x="5911" y="885"/>
                  </a:lnTo>
                  <a:close/>
                  <a:moveTo>
                    <a:pt x="6399" y="978"/>
                  </a:moveTo>
                  <a:lnTo>
                    <a:pt x="6619" y="1539"/>
                  </a:lnTo>
                  <a:lnTo>
                    <a:pt x="6790" y="2031"/>
                  </a:lnTo>
                  <a:lnTo>
                    <a:pt x="6790" y="3396"/>
                  </a:lnTo>
                  <a:lnTo>
                    <a:pt x="6399" y="3396"/>
                  </a:lnTo>
                  <a:lnTo>
                    <a:pt x="6399" y="978"/>
                  </a:lnTo>
                  <a:close/>
                  <a:moveTo>
                    <a:pt x="6448" y="1"/>
                  </a:moveTo>
                  <a:lnTo>
                    <a:pt x="0" y="3884"/>
                  </a:lnTo>
                  <a:lnTo>
                    <a:pt x="7523" y="3884"/>
                  </a:lnTo>
                  <a:lnTo>
                    <a:pt x="7498" y="3347"/>
                  </a:lnTo>
                  <a:lnTo>
                    <a:pt x="7449" y="2834"/>
                  </a:lnTo>
                  <a:lnTo>
                    <a:pt x="7352" y="2321"/>
                  </a:lnTo>
                  <a:lnTo>
                    <a:pt x="7229" y="1832"/>
                  </a:lnTo>
                  <a:lnTo>
                    <a:pt x="7083" y="1344"/>
                  </a:lnTo>
                  <a:lnTo>
                    <a:pt x="6912" y="880"/>
                  </a:lnTo>
                  <a:lnTo>
                    <a:pt x="6692" y="440"/>
                  </a:lnTo>
                  <a:lnTo>
                    <a:pt x="644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3494925" y="3652450"/>
              <a:ext cx="161200" cy="188100"/>
            </a:xfrm>
            <a:custGeom>
              <a:avLst/>
              <a:gdLst/>
              <a:ahLst/>
              <a:cxnLst/>
              <a:rect l="0" t="0" r="0" b="0"/>
              <a:pathLst>
                <a:path w="6448" h="7524" extrusionOk="0">
                  <a:moveTo>
                    <a:pt x="489" y="514"/>
                  </a:moveTo>
                  <a:lnTo>
                    <a:pt x="879" y="538"/>
                  </a:lnTo>
                  <a:lnTo>
                    <a:pt x="1270" y="611"/>
                  </a:lnTo>
                  <a:lnTo>
                    <a:pt x="1661" y="685"/>
                  </a:lnTo>
                  <a:lnTo>
                    <a:pt x="2052" y="782"/>
                  </a:lnTo>
                  <a:lnTo>
                    <a:pt x="2418" y="929"/>
                  </a:lnTo>
                  <a:lnTo>
                    <a:pt x="2809" y="1075"/>
                  </a:lnTo>
                  <a:lnTo>
                    <a:pt x="3151" y="1246"/>
                  </a:lnTo>
                  <a:lnTo>
                    <a:pt x="3517" y="1417"/>
                  </a:lnTo>
                  <a:lnTo>
                    <a:pt x="3835" y="1637"/>
                  </a:lnTo>
                  <a:lnTo>
                    <a:pt x="4152" y="1857"/>
                  </a:lnTo>
                  <a:lnTo>
                    <a:pt x="4445" y="2077"/>
                  </a:lnTo>
                  <a:lnTo>
                    <a:pt x="4738" y="2321"/>
                  </a:lnTo>
                  <a:lnTo>
                    <a:pt x="5031" y="2590"/>
                  </a:lnTo>
                  <a:lnTo>
                    <a:pt x="5276" y="2883"/>
                  </a:lnTo>
                  <a:lnTo>
                    <a:pt x="5520" y="3176"/>
                  </a:lnTo>
                  <a:lnTo>
                    <a:pt x="5764" y="3493"/>
                  </a:lnTo>
                  <a:lnTo>
                    <a:pt x="489" y="6668"/>
                  </a:lnTo>
                  <a:lnTo>
                    <a:pt x="489" y="514"/>
                  </a:lnTo>
                  <a:close/>
                  <a:moveTo>
                    <a:pt x="0" y="1"/>
                  </a:moveTo>
                  <a:lnTo>
                    <a:pt x="0" y="7523"/>
                  </a:lnTo>
                  <a:lnTo>
                    <a:pt x="6448" y="3640"/>
                  </a:lnTo>
                  <a:lnTo>
                    <a:pt x="6179" y="3249"/>
                  </a:lnTo>
                  <a:lnTo>
                    <a:pt x="5911" y="2858"/>
                  </a:lnTo>
                  <a:lnTo>
                    <a:pt x="5593" y="2492"/>
                  </a:lnTo>
                  <a:lnTo>
                    <a:pt x="5276" y="2150"/>
                  </a:lnTo>
                  <a:lnTo>
                    <a:pt x="4909" y="1833"/>
                  </a:lnTo>
                  <a:lnTo>
                    <a:pt x="4543" y="1540"/>
                  </a:lnTo>
                  <a:lnTo>
                    <a:pt x="4152" y="1246"/>
                  </a:lnTo>
                  <a:lnTo>
                    <a:pt x="3761" y="1002"/>
                  </a:lnTo>
                  <a:lnTo>
                    <a:pt x="3322" y="782"/>
                  </a:lnTo>
                  <a:lnTo>
                    <a:pt x="2882" y="587"/>
                  </a:lnTo>
                  <a:lnTo>
                    <a:pt x="2443" y="416"/>
                  </a:lnTo>
                  <a:lnTo>
                    <a:pt x="1978" y="270"/>
                  </a:lnTo>
                  <a:lnTo>
                    <a:pt x="1490" y="147"/>
                  </a:lnTo>
                  <a:lnTo>
                    <a:pt x="1002" y="74"/>
                  </a:lnTo>
                  <a:lnTo>
                    <a:pt x="513" y="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0" name="Shape 390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 txBox="1">
            <a:spLocks noGrp="1"/>
          </p:cNvSpPr>
          <p:nvPr>
            <p:ph type="ctrTitle"/>
          </p:nvPr>
        </p:nvSpPr>
        <p:spPr>
          <a:xfrm>
            <a:off x="1012800" y="2497750"/>
            <a:ext cx="495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Agencies aren’t for everybody.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Shape 396"/>
          <p:cNvSpPr txBox="1"/>
          <p:nvPr/>
        </p:nvSpPr>
        <p:spPr>
          <a:xfrm>
            <a:off x="6219050" y="337750"/>
            <a:ext cx="2232000" cy="1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4</a:t>
            </a:r>
            <a:r>
              <a:rPr lang="en" sz="9600" b="1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rPr>
              <a:t>.</a:t>
            </a:r>
            <a:endParaRPr sz="9600" b="1"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Ways to avoid becoming overwhelmed and underperforming.</a:t>
            </a:r>
            <a:endParaRPr sz="2400"/>
          </a:p>
        </p:txBody>
      </p:sp>
      <p:sp>
        <p:nvSpPr>
          <p:cNvPr id="402" name="Shape 402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7405800" cy="20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▪"/>
            </a:pPr>
            <a:r>
              <a:rPr lang="en"/>
              <a:t>Create a process. (Redbooth)</a:t>
            </a:r>
            <a:endParaRPr/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"/>
              <a:t>Test out VAs. (Rigorous process but worth it)</a:t>
            </a:r>
            <a:endParaRPr/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"/>
              <a:t>Once you find the perfect VA, outsource your ass off. (While retaining a reasonable profit.)</a:t>
            </a:r>
            <a:endParaRPr/>
          </a:p>
        </p:txBody>
      </p:sp>
      <p:grpSp>
        <p:nvGrpSpPr>
          <p:cNvPr id="403" name="Shape 403"/>
          <p:cNvGrpSpPr/>
          <p:nvPr/>
        </p:nvGrpSpPr>
        <p:grpSpPr>
          <a:xfrm>
            <a:off x="7516121" y="711701"/>
            <a:ext cx="903434" cy="903434"/>
            <a:chOff x="2594325" y="1627175"/>
            <a:chExt cx="440850" cy="440850"/>
          </a:xfrm>
        </p:grpSpPr>
        <p:sp>
          <p:nvSpPr>
            <p:cNvPr id="404" name="Shape 404"/>
            <p:cNvSpPr/>
            <p:nvPr/>
          </p:nvSpPr>
          <p:spPr>
            <a:xfrm>
              <a:off x="2594325" y="1890950"/>
              <a:ext cx="177075" cy="177075"/>
            </a:xfrm>
            <a:custGeom>
              <a:avLst/>
              <a:gdLst/>
              <a:ahLst/>
              <a:cxnLst/>
              <a:rect l="0" t="0" r="0" b="0"/>
              <a:pathLst>
                <a:path w="7083" h="7083" extrusionOk="0">
                  <a:moveTo>
                    <a:pt x="5544" y="0"/>
                  </a:moveTo>
                  <a:lnTo>
                    <a:pt x="538" y="5984"/>
                  </a:lnTo>
                  <a:lnTo>
                    <a:pt x="0" y="7083"/>
                  </a:lnTo>
                  <a:lnTo>
                    <a:pt x="1099" y="6546"/>
                  </a:lnTo>
                  <a:lnTo>
                    <a:pt x="7083" y="1539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>
              <a:off x="2858700" y="1627175"/>
              <a:ext cx="176475" cy="176475"/>
            </a:xfrm>
            <a:custGeom>
              <a:avLst/>
              <a:gdLst/>
              <a:ahLst/>
              <a:cxnLst/>
              <a:rect l="0" t="0" r="0" b="0"/>
              <a:pathLst>
                <a:path w="7059" h="7059" extrusionOk="0">
                  <a:moveTo>
                    <a:pt x="904" y="1"/>
                  </a:moveTo>
                  <a:lnTo>
                    <a:pt x="782" y="25"/>
                  </a:lnTo>
                  <a:lnTo>
                    <a:pt x="684" y="98"/>
                  </a:lnTo>
                  <a:lnTo>
                    <a:pt x="611" y="147"/>
                  </a:lnTo>
                  <a:lnTo>
                    <a:pt x="489" y="294"/>
                  </a:lnTo>
                  <a:lnTo>
                    <a:pt x="367" y="440"/>
                  </a:lnTo>
                  <a:lnTo>
                    <a:pt x="294" y="587"/>
                  </a:lnTo>
                  <a:lnTo>
                    <a:pt x="196" y="733"/>
                  </a:lnTo>
                  <a:lnTo>
                    <a:pt x="74" y="1051"/>
                  </a:lnTo>
                  <a:lnTo>
                    <a:pt x="0" y="1393"/>
                  </a:lnTo>
                  <a:lnTo>
                    <a:pt x="0" y="1735"/>
                  </a:lnTo>
                  <a:lnTo>
                    <a:pt x="25" y="2052"/>
                  </a:lnTo>
                  <a:lnTo>
                    <a:pt x="123" y="2394"/>
                  </a:lnTo>
                  <a:lnTo>
                    <a:pt x="269" y="2711"/>
                  </a:lnTo>
                  <a:lnTo>
                    <a:pt x="4348" y="6790"/>
                  </a:lnTo>
                  <a:lnTo>
                    <a:pt x="4665" y="6937"/>
                  </a:lnTo>
                  <a:lnTo>
                    <a:pt x="5007" y="7034"/>
                  </a:lnTo>
                  <a:lnTo>
                    <a:pt x="5325" y="7059"/>
                  </a:lnTo>
                  <a:lnTo>
                    <a:pt x="5667" y="7059"/>
                  </a:lnTo>
                  <a:lnTo>
                    <a:pt x="6008" y="6986"/>
                  </a:lnTo>
                  <a:lnTo>
                    <a:pt x="6326" y="6863"/>
                  </a:lnTo>
                  <a:lnTo>
                    <a:pt x="6473" y="6766"/>
                  </a:lnTo>
                  <a:lnTo>
                    <a:pt x="6619" y="6692"/>
                  </a:lnTo>
                  <a:lnTo>
                    <a:pt x="6766" y="6570"/>
                  </a:lnTo>
                  <a:lnTo>
                    <a:pt x="6912" y="6448"/>
                  </a:lnTo>
                  <a:lnTo>
                    <a:pt x="6961" y="6375"/>
                  </a:lnTo>
                  <a:lnTo>
                    <a:pt x="7034" y="6277"/>
                  </a:lnTo>
                  <a:lnTo>
                    <a:pt x="7059" y="6155"/>
                  </a:lnTo>
                  <a:lnTo>
                    <a:pt x="7059" y="6057"/>
                  </a:lnTo>
                  <a:lnTo>
                    <a:pt x="7059" y="5960"/>
                  </a:lnTo>
                  <a:lnTo>
                    <a:pt x="7034" y="5862"/>
                  </a:lnTo>
                  <a:lnTo>
                    <a:pt x="6961" y="5764"/>
                  </a:lnTo>
                  <a:lnTo>
                    <a:pt x="6912" y="5667"/>
                  </a:lnTo>
                  <a:lnTo>
                    <a:pt x="1393" y="147"/>
                  </a:lnTo>
                  <a:lnTo>
                    <a:pt x="1295" y="98"/>
                  </a:lnTo>
                  <a:lnTo>
                    <a:pt x="1197" y="2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Shape 406"/>
            <p:cNvSpPr/>
            <p:nvPr/>
          </p:nvSpPr>
          <p:spPr>
            <a:xfrm>
              <a:off x="2663325" y="1702275"/>
              <a:ext cx="296750" cy="296775"/>
            </a:xfrm>
            <a:custGeom>
              <a:avLst/>
              <a:gdLst/>
              <a:ahLst/>
              <a:cxnLst/>
              <a:rect l="0" t="0" r="0" b="0"/>
              <a:pathLst>
                <a:path w="11870" h="11871" extrusionOk="0">
                  <a:moveTo>
                    <a:pt x="7718" y="1295"/>
                  </a:moveTo>
                  <a:lnTo>
                    <a:pt x="7815" y="1319"/>
                  </a:lnTo>
                  <a:lnTo>
                    <a:pt x="7889" y="1368"/>
                  </a:lnTo>
                  <a:lnTo>
                    <a:pt x="7938" y="1442"/>
                  </a:lnTo>
                  <a:lnTo>
                    <a:pt x="7938" y="1515"/>
                  </a:lnTo>
                  <a:lnTo>
                    <a:pt x="7938" y="1588"/>
                  </a:lnTo>
                  <a:lnTo>
                    <a:pt x="7889" y="1661"/>
                  </a:lnTo>
                  <a:lnTo>
                    <a:pt x="5862" y="3664"/>
                  </a:lnTo>
                  <a:lnTo>
                    <a:pt x="5788" y="3713"/>
                  </a:lnTo>
                  <a:lnTo>
                    <a:pt x="5715" y="3737"/>
                  </a:lnTo>
                  <a:lnTo>
                    <a:pt x="5642" y="3713"/>
                  </a:lnTo>
                  <a:lnTo>
                    <a:pt x="5569" y="3664"/>
                  </a:lnTo>
                  <a:lnTo>
                    <a:pt x="5520" y="3591"/>
                  </a:lnTo>
                  <a:lnTo>
                    <a:pt x="5495" y="3517"/>
                  </a:lnTo>
                  <a:lnTo>
                    <a:pt x="5520" y="3444"/>
                  </a:lnTo>
                  <a:lnTo>
                    <a:pt x="5569" y="3371"/>
                  </a:lnTo>
                  <a:lnTo>
                    <a:pt x="7571" y="1368"/>
                  </a:lnTo>
                  <a:lnTo>
                    <a:pt x="7644" y="1319"/>
                  </a:lnTo>
                  <a:lnTo>
                    <a:pt x="7718" y="1295"/>
                  </a:lnTo>
                  <a:close/>
                  <a:moveTo>
                    <a:pt x="7767" y="1"/>
                  </a:moveTo>
                  <a:lnTo>
                    <a:pt x="4885" y="2907"/>
                  </a:lnTo>
                  <a:lnTo>
                    <a:pt x="4640" y="2809"/>
                  </a:lnTo>
                  <a:lnTo>
                    <a:pt x="4396" y="2712"/>
                  </a:lnTo>
                  <a:lnTo>
                    <a:pt x="4103" y="2614"/>
                  </a:lnTo>
                  <a:lnTo>
                    <a:pt x="3810" y="2565"/>
                  </a:lnTo>
                  <a:lnTo>
                    <a:pt x="3493" y="2492"/>
                  </a:lnTo>
                  <a:lnTo>
                    <a:pt x="3175" y="2443"/>
                  </a:lnTo>
                  <a:lnTo>
                    <a:pt x="2858" y="2418"/>
                  </a:lnTo>
                  <a:lnTo>
                    <a:pt x="2247" y="2418"/>
                  </a:lnTo>
                  <a:lnTo>
                    <a:pt x="1954" y="2443"/>
                  </a:lnTo>
                  <a:lnTo>
                    <a:pt x="1636" y="2492"/>
                  </a:lnTo>
                  <a:lnTo>
                    <a:pt x="1319" y="2565"/>
                  </a:lnTo>
                  <a:lnTo>
                    <a:pt x="1001" y="2687"/>
                  </a:lnTo>
                  <a:lnTo>
                    <a:pt x="708" y="2809"/>
                  </a:lnTo>
                  <a:lnTo>
                    <a:pt x="415" y="3005"/>
                  </a:lnTo>
                  <a:lnTo>
                    <a:pt x="147" y="3224"/>
                  </a:lnTo>
                  <a:lnTo>
                    <a:pt x="73" y="3298"/>
                  </a:lnTo>
                  <a:lnTo>
                    <a:pt x="24" y="3395"/>
                  </a:lnTo>
                  <a:lnTo>
                    <a:pt x="0" y="3493"/>
                  </a:lnTo>
                  <a:lnTo>
                    <a:pt x="0" y="3615"/>
                  </a:lnTo>
                  <a:lnTo>
                    <a:pt x="0" y="3713"/>
                  </a:lnTo>
                  <a:lnTo>
                    <a:pt x="24" y="3811"/>
                  </a:lnTo>
                  <a:lnTo>
                    <a:pt x="73" y="3908"/>
                  </a:lnTo>
                  <a:lnTo>
                    <a:pt x="147" y="4006"/>
                  </a:lnTo>
                  <a:lnTo>
                    <a:pt x="7864" y="11724"/>
                  </a:lnTo>
                  <a:lnTo>
                    <a:pt x="7962" y="11797"/>
                  </a:lnTo>
                  <a:lnTo>
                    <a:pt x="8060" y="11846"/>
                  </a:lnTo>
                  <a:lnTo>
                    <a:pt x="8157" y="11870"/>
                  </a:lnTo>
                  <a:lnTo>
                    <a:pt x="8377" y="11870"/>
                  </a:lnTo>
                  <a:lnTo>
                    <a:pt x="8475" y="11846"/>
                  </a:lnTo>
                  <a:lnTo>
                    <a:pt x="8573" y="11797"/>
                  </a:lnTo>
                  <a:lnTo>
                    <a:pt x="8646" y="11724"/>
                  </a:lnTo>
                  <a:lnTo>
                    <a:pt x="8866" y="11455"/>
                  </a:lnTo>
                  <a:lnTo>
                    <a:pt x="9061" y="11162"/>
                  </a:lnTo>
                  <a:lnTo>
                    <a:pt x="9183" y="10869"/>
                  </a:lnTo>
                  <a:lnTo>
                    <a:pt x="9305" y="10551"/>
                  </a:lnTo>
                  <a:lnTo>
                    <a:pt x="9379" y="10234"/>
                  </a:lnTo>
                  <a:lnTo>
                    <a:pt x="9427" y="9916"/>
                  </a:lnTo>
                  <a:lnTo>
                    <a:pt x="9452" y="9623"/>
                  </a:lnTo>
                  <a:lnTo>
                    <a:pt x="9452" y="9330"/>
                  </a:lnTo>
                  <a:lnTo>
                    <a:pt x="9452" y="9013"/>
                  </a:lnTo>
                  <a:lnTo>
                    <a:pt x="9427" y="8695"/>
                  </a:lnTo>
                  <a:lnTo>
                    <a:pt x="9379" y="8378"/>
                  </a:lnTo>
                  <a:lnTo>
                    <a:pt x="9305" y="8060"/>
                  </a:lnTo>
                  <a:lnTo>
                    <a:pt x="9256" y="7767"/>
                  </a:lnTo>
                  <a:lnTo>
                    <a:pt x="9159" y="7474"/>
                  </a:lnTo>
                  <a:lnTo>
                    <a:pt x="9061" y="7230"/>
                  </a:lnTo>
                  <a:lnTo>
                    <a:pt x="8963" y="6986"/>
                  </a:lnTo>
                  <a:lnTo>
                    <a:pt x="11870" y="4104"/>
                  </a:lnTo>
                  <a:lnTo>
                    <a:pt x="77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7" name="Shape 407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 txBox="1">
            <a:spLocks noGrp="1"/>
          </p:cNvSpPr>
          <p:nvPr>
            <p:ph type="ctrTitle"/>
          </p:nvPr>
        </p:nvSpPr>
        <p:spPr>
          <a:xfrm>
            <a:off x="2097000" y="723550"/>
            <a:ext cx="495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1 Website</a:t>
            </a:r>
            <a:endParaRPr sz="3000"/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$5k up-front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$1500 a month</a:t>
            </a:r>
            <a:endParaRPr sz="30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>
            <a:spLocks noGrp="1"/>
          </p:cNvSpPr>
          <p:nvPr>
            <p:ph type="ctrTitle"/>
          </p:nvPr>
        </p:nvSpPr>
        <p:spPr>
          <a:xfrm>
            <a:off x="2097000" y="1620375"/>
            <a:ext cx="495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1 Website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$5k up-front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$1500 a month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Process established.</a:t>
            </a:r>
            <a:endParaRPr sz="30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ctrTitle"/>
          </p:nvPr>
        </p:nvSpPr>
        <p:spPr>
          <a:xfrm>
            <a:off x="2097000" y="3018350"/>
            <a:ext cx="495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1 Website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$5k up-front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$1500 a month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Process established.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$250 up-front OS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$150/mo </a:t>
            </a:r>
            <a:r>
              <a:rPr lang="en" sz="1000"/>
              <a:t>(SEO/Backlinking/Directory Listings, etc.)</a:t>
            </a:r>
            <a:endParaRPr sz="10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>
            <a:spLocks noGrp="1"/>
          </p:cNvSpPr>
          <p:nvPr>
            <p:ph type="title"/>
          </p:nvPr>
        </p:nvSpPr>
        <p:spPr>
          <a:xfrm>
            <a:off x="716750" y="1838200"/>
            <a:ext cx="3337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The No Sleep Startup Podcast</a:t>
            </a:r>
            <a:endParaRPr sz="3000"/>
          </a:p>
        </p:txBody>
      </p:sp>
      <p:grpSp>
        <p:nvGrpSpPr>
          <p:cNvPr id="428" name="Shape 428"/>
          <p:cNvGrpSpPr/>
          <p:nvPr/>
        </p:nvGrpSpPr>
        <p:grpSpPr>
          <a:xfrm>
            <a:off x="7604244" y="711688"/>
            <a:ext cx="815570" cy="678894"/>
            <a:chOff x="1244325" y="314425"/>
            <a:chExt cx="444525" cy="370050"/>
          </a:xfrm>
        </p:grpSpPr>
        <p:sp>
          <p:nvSpPr>
            <p:cNvPr id="429" name="Shape 429"/>
            <p:cNvSpPr/>
            <p:nvPr/>
          </p:nvSpPr>
          <p:spPr>
            <a:xfrm>
              <a:off x="1388425" y="463425"/>
              <a:ext cx="143525" cy="143500"/>
            </a:xfrm>
            <a:custGeom>
              <a:avLst/>
              <a:gdLst/>
              <a:ahLst/>
              <a:cxnLst/>
              <a:rect l="0" t="0" r="0" b="0"/>
              <a:pathLst>
                <a:path w="5741" h="5740" extrusionOk="0">
                  <a:moveTo>
                    <a:pt x="2809" y="0"/>
                  </a:moveTo>
                  <a:lnTo>
                    <a:pt x="2492" y="49"/>
                  </a:lnTo>
                  <a:lnTo>
                    <a:pt x="2199" y="122"/>
                  </a:lnTo>
                  <a:lnTo>
                    <a:pt x="1906" y="244"/>
                  </a:lnTo>
                  <a:lnTo>
                    <a:pt x="1637" y="366"/>
                  </a:lnTo>
                  <a:lnTo>
                    <a:pt x="1368" y="537"/>
                  </a:lnTo>
                  <a:lnTo>
                    <a:pt x="1149" y="708"/>
                  </a:lnTo>
                  <a:lnTo>
                    <a:pt x="904" y="904"/>
                  </a:lnTo>
                  <a:lnTo>
                    <a:pt x="709" y="1124"/>
                  </a:lnTo>
                  <a:lnTo>
                    <a:pt x="538" y="1368"/>
                  </a:lnTo>
                  <a:lnTo>
                    <a:pt x="367" y="1636"/>
                  </a:lnTo>
                  <a:lnTo>
                    <a:pt x="245" y="1905"/>
                  </a:lnTo>
                  <a:lnTo>
                    <a:pt x="147" y="2198"/>
                  </a:lnTo>
                  <a:lnTo>
                    <a:pt x="74" y="2491"/>
                  </a:lnTo>
                  <a:lnTo>
                    <a:pt x="25" y="2809"/>
                  </a:lnTo>
                  <a:lnTo>
                    <a:pt x="1" y="3126"/>
                  </a:lnTo>
                  <a:lnTo>
                    <a:pt x="25" y="3517"/>
                  </a:lnTo>
                  <a:lnTo>
                    <a:pt x="98" y="3908"/>
                  </a:lnTo>
                  <a:lnTo>
                    <a:pt x="221" y="4274"/>
                  </a:lnTo>
                  <a:lnTo>
                    <a:pt x="392" y="4641"/>
                  </a:lnTo>
                  <a:lnTo>
                    <a:pt x="611" y="4958"/>
                  </a:lnTo>
                  <a:lnTo>
                    <a:pt x="856" y="5251"/>
                  </a:lnTo>
                  <a:lnTo>
                    <a:pt x="1124" y="5520"/>
                  </a:lnTo>
                  <a:lnTo>
                    <a:pt x="1442" y="5740"/>
                  </a:lnTo>
                  <a:lnTo>
                    <a:pt x="1393" y="5422"/>
                  </a:lnTo>
                  <a:lnTo>
                    <a:pt x="1368" y="5080"/>
                  </a:lnTo>
                  <a:lnTo>
                    <a:pt x="1393" y="4689"/>
                  </a:lnTo>
                  <a:lnTo>
                    <a:pt x="1442" y="4323"/>
                  </a:lnTo>
                  <a:lnTo>
                    <a:pt x="1539" y="3957"/>
                  </a:lnTo>
                  <a:lnTo>
                    <a:pt x="1662" y="3639"/>
                  </a:lnTo>
                  <a:lnTo>
                    <a:pt x="1808" y="3297"/>
                  </a:lnTo>
                  <a:lnTo>
                    <a:pt x="2003" y="3004"/>
                  </a:lnTo>
                  <a:lnTo>
                    <a:pt x="2223" y="2711"/>
                  </a:lnTo>
                  <a:lnTo>
                    <a:pt x="2468" y="2442"/>
                  </a:lnTo>
                  <a:lnTo>
                    <a:pt x="2712" y="2198"/>
                  </a:lnTo>
                  <a:lnTo>
                    <a:pt x="3005" y="2003"/>
                  </a:lnTo>
                  <a:lnTo>
                    <a:pt x="3322" y="1807"/>
                  </a:lnTo>
                  <a:lnTo>
                    <a:pt x="3640" y="1661"/>
                  </a:lnTo>
                  <a:lnTo>
                    <a:pt x="3982" y="1514"/>
                  </a:lnTo>
                  <a:lnTo>
                    <a:pt x="4324" y="1441"/>
                  </a:lnTo>
                  <a:lnTo>
                    <a:pt x="4690" y="1368"/>
                  </a:lnTo>
                  <a:lnTo>
                    <a:pt x="5423" y="1368"/>
                  </a:lnTo>
                  <a:lnTo>
                    <a:pt x="5740" y="1417"/>
                  </a:lnTo>
                  <a:lnTo>
                    <a:pt x="5520" y="1124"/>
                  </a:lnTo>
                  <a:lnTo>
                    <a:pt x="5252" y="831"/>
                  </a:lnTo>
                  <a:lnTo>
                    <a:pt x="4959" y="586"/>
                  </a:lnTo>
                  <a:lnTo>
                    <a:pt x="4641" y="391"/>
                  </a:lnTo>
                  <a:lnTo>
                    <a:pt x="4299" y="220"/>
                  </a:lnTo>
                  <a:lnTo>
                    <a:pt x="3933" y="98"/>
                  </a:lnTo>
                  <a:lnTo>
                    <a:pt x="3542" y="25"/>
                  </a:lnTo>
                  <a:lnTo>
                    <a:pt x="31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30" name="Shape 430"/>
            <p:cNvSpPr/>
            <p:nvPr/>
          </p:nvSpPr>
          <p:spPr>
            <a:xfrm>
              <a:off x="1244325" y="314425"/>
              <a:ext cx="444525" cy="370050"/>
            </a:xfrm>
            <a:custGeom>
              <a:avLst/>
              <a:gdLst/>
              <a:ahLst/>
              <a:cxnLst/>
              <a:rect l="0" t="0" r="0" b="0"/>
              <a:pathLst>
                <a:path w="17781" h="14802" extrusionOk="0">
                  <a:moveTo>
                    <a:pt x="11748" y="2101"/>
                  </a:moveTo>
                  <a:lnTo>
                    <a:pt x="11846" y="2126"/>
                  </a:lnTo>
                  <a:lnTo>
                    <a:pt x="11919" y="2175"/>
                  </a:lnTo>
                  <a:lnTo>
                    <a:pt x="11968" y="2248"/>
                  </a:lnTo>
                  <a:lnTo>
                    <a:pt x="11993" y="2346"/>
                  </a:lnTo>
                  <a:lnTo>
                    <a:pt x="11968" y="2419"/>
                  </a:lnTo>
                  <a:lnTo>
                    <a:pt x="11919" y="2492"/>
                  </a:lnTo>
                  <a:lnTo>
                    <a:pt x="11846" y="2541"/>
                  </a:lnTo>
                  <a:lnTo>
                    <a:pt x="11748" y="2565"/>
                  </a:lnTo>
                  <a:lnTo>
                    <a:pt x="6033" y="2565"/>
                  </a:lnTo>
                  <a:lnTo>
                    <a:pt x="5936" y="2541"/>
                  </a:lnTo>
                  <a:lnTo>
                    <a:pt x="5862" y="2492"/>
                  </a:lnTo>
                  <a:lnTo>
                    <a:pt x="5814" y="2419"/>
                  </a:lnTo>
                  <a:lnTo>
                    <a:pt x="5789" y="2346"/>
                  </a:lnTo>
                  <a:lnTo>
                    <a:pt x="5814" y="2248"/>
                  </a:lnTo>
                  <a:lnTo>
                    <a:pt x="5862" y="2175"/>
                  </a:lnTo>
                  <a:lnTo>
                    <a:pt x="5936" y="2126"/>
                  </a:lnTo>
                  <a:lnTo>
                    <a:pt x="6033" y="2101"/>
                  </a:lnTo>
                  <a:close/>
                  <a:moveTo>
                    <a:pt x="15949" y="4519"/>
                  </a:moveTo>
                  <a:lnTo>
                    <a:pt x="16047" y="4568"/>
                  </a:lnTo>
                  <a:lnTo>
                    <a:pt x="16145" y="4592"/>
                  </a:lnTo>
                  <a:lnTo>
                    <a:pt x="16193" y="4666"/>
                  </a:lnTo>
                  <a:lnTo>
                    <a:pt x="16267" y="4739"/>
                  </a:lnTo>
                  <a:lnTo>
                    <a:pt x="16316" y="4812"/>
                  </a:lnTo>
                  <a:lnTo>
                    <a:pt x="16340" y="4910"/>
                  </a:lnTo>
                  <a:lnTo>
                    <a:pt x="16340" y="5008"/>
                  </a:lnTo>
                  <a:lnTo>
                    <a:pt x="16340" y="5789"/>
                  </a:lnTo>
                  <a:lnTo>
                    <a:pt x="16340" y="5887"/>
                  </a:lnTo>
                  <a:lnTo>
                    <a:pt x="16316" y="5985"/>
                  </a:lnTo>
                  <a:lnTo>
                    <a:pt x="16267" y="6058"/>
                  </a:lnTo>
                  <a:lnTo>
                    <a:pt x="16193" y="6131"/>
                  </a:lnTo>
                  <a:lnTo>
                    <a:pt x="16145" y="6204"/>
                  </a:lnTo>
                  <a:lnTo>
                    <a:pt x="16047" y="6229"/>
                  </a:lnTo>
                  <a:lnTo>
                    <a:pt x="15949" y="6278"/>
                  </a:lnTo>
                  <a:lnTo>
                    <a:pt x="14069" y="6278"/>
                  </a:lnTo>
                  <a:lnTo>
                    <a:pt x="13971" y="6229"/>
                  </a:lnTo>
                  <a:lnTo>
                    <a:pt x="13898" y="6204"/>
                  </a:lnTo>
                  <a:lnTo>
                    <a:pt x="13824" y="6131"/>
                  </a:lnTo>
                  <a:lnTo>
                    <a:pt x="13751" y="6058"/>
                  </a:lnTo>
                  <a:lnTo>
                    <a:pt x="13727" y="5985"/>
                  </a:lnTo>
                  <a:lnTo>
                    <a:pt x="13678" y="5887"/>
                  </a:lnTo>
                  <a:lnTo>
                    <a:pt x="13678" y="5789"/>
                  </a:lnTo>
                  <a:lnTo>
                    <a:pt x="13678" y="5008"/>
                  </a:lnTo>
                  <a:lnTo>
                    <a:pt x="13678" y="4910"/>
                  </a:lnTo>
                  <a:lnTo>
                    <a:pt x="13727" y="4812"/>
                  </a:lnTo>
                  <a:lnTo>
                    <a:pt x="13751" y="4739"/>
                  </a:lnTo>
                  <a:lnTo>
                    <a:pt x="13824" y="4666"/>
                  </a:lnTo>
                  <a:lnTo>
                    <a:pt x="13898" y="4592"/>
                  </a:lnTo>
                  <a:lnTo>
                    <a:pt x="13971" y="4568"/>
                  </a:lnTo>
                  <a:lnTo>
                    <a:pt x="14069" y="4519"/>
                  </a:lnTo>
                  <a:close/>
                  <a:moveTo>
                    <a:pt x="8891" y="5105"/>
                  </a:moveTo>
                  <a:lnTo>
                    <a:pt x="9306" y="5130"/>
                  </a:lnTo>
                  <a:lnTo>
                    <a:pt x="9697" y="5179"/>
                  </a:lnTo>
                  <a:lnTo>
                    <a:pt x="10063" y="5276"/>
                  </a:lnTo>
                  <a:lnTo>
                    <a:pt x="10430" y="5423"/>
                  </a:lnTo>
                  <a:lnTo>
                    <a:pt x="10796" y="5594"/>
                  </a:lnTo>
                  <a:lnTo>
                    <a:pt x="11113" y="5789"/>
                  </a:lnTo>
                  <a:lnTo>
                    <a:pt x="11406" y="6009"/>
                  </a:lnTo>
                  <a:lnTo>
                    <a:pt x="11700" y="6278"/>
                  </a:lnTo>
                  <a:lnTo>
                    <a:pt x="11968" y="6546"/>
                  </a:lnTo>
                  <a:lnTo>
                    <a:pt x="12188" y="6864"/>
                  </a:lnTo>
                  <a:lnTo>
                    <a:pt x="12383" y="7181"/>
                  </a:lnTo>
                  <a:lnTo>
                    <a:pt x="12554" y="7523"/>
                  </a:lnTo>
                  <a:lnTo>
                    <a:pt x="12676" y="7890"/>
                  </a:lnTo>
                  <a:lnTo>
                    <a:pt x="12774" y="8280"/>
                  </a:lnTo>
                  <a:lnTo>
                    <a:pt x="12847" y="8671"/>
                  </a:lnTo>
                  <a:lnTo>
                    <a:pt x="12872" y="9086"/>
                  </a:lnTo>
                  <a:lnTo>
                    <a:pt x="12847" y="9477"/>
                  </a:lnTo>
                  <a:lnTo>
                    <a:pt x="12774" y="9868"/>
                  </a:lnTo>
                  <a:lnTo>
                    <a:pt x="12676" y="10259"/>
                  </a:lnTo>
                  <a:lnTo>
                    <a:pt x="12554" y="10625"/>
                  </a:lnTo>
                  <a:lnTo>
                    <a:pt x="12383" y="10967"/>
                  </a:lnTo>
                  <a:lnTo>
                    <a:pt x="12188" y="11309"/>
                  </a:lnTo>
                  <a:lnTo>
                    <a:pt x="11968" y="11602"/>
                  </a:lnTo>
                  <a:lnTo>
                    <a:pt x="11700" y="11895"/>
                  </a:lnTo>
                  <a:lnTo>
                    <a:pt x="11406" y="12139"/>
                  </a:lnTo>
                  <a:lnTo>
                    <a:pt x="11113" y="12383"/>
                  </a:lnTo>
                  <a:lnTo>
                    <a:pt x="10796" y="12579"/>
                  </a:lnTo>
                  <a:lnTo>
                    <a:pt x="10430" y="12750"/>
                  </a:lnTo>
                  <a:lnTo>
                    <a:pt x="10063" y="12872"/>
                  </a:lnTo>
                  <a:lnTo>
                    <a:pt x="9697" y="12970"/>
                  </a:lnTo>
                  <a:lnTo>
                    <a:pt x="9306" y="13018"/>
                  </a:lnTo>
                  <a:lnTo>
                    <a:pt x="8891" y="13043"/>
                  </a:lnTo>
                  <a:lnTo>
                    <a:pt x="8476" y="13018"/>
                  </a:lnTo>
                  <a:lnTo>
                    <a:pt x="8085" y="12970"/>
                  </a:lnTo>
                  <a:lnTo>
                    <a:pt x="7719" y="12872"/>
                  </a:lnTo>
                  <a:lnTo>
                    <a:pt x="7352" y="12750"/>
                  </a:lnTo>
                  <a:lnTo>
                    <a:pt x="6986" y="12579"/>
                  </a:lnTo>
                  <a:lnTo>
                    <a:pt x="6668" y="12383"/>
                  </a:lnTo>
                  <a:lnTo>
                    <a:pt x="6375" y="12139"/>
                  </a:lnTo>
                  <a:lnTo>
                    <a:pt x="6082" y="11895"/>
                  </a:lnTo>
                  <a:lnTo>
                    <a:pt x="5814" y="11602"/>
                  </a:lnTo>
                  <a:lnTo>
                    <a:pt x="5594" y="11309"/>
                  </a:lnTo>
                  <a:lnTo>
                    <a:pt x="5398" y="10967"/>
                  </a:lnTo>
                  <a:lnTo>
                    <a:pt x="5227" y="10625"/>
                  </a:lnTo>
                  <a:lnTo>
                    <a:pt x="5105" y="10259"/>
                  </a:lnTo>
                  <a:lnTo>
                    <a:pt x="5008" y="9868"/>
                  </a:lnTo>
                  <a:lnTo>
                    <a:pt x="4934" y="9477"/>
                  </a:lnTo>
                  <a:lnTo>
                    <a:pt x="4910" y="9086"/>
                  </a:lnTo>
                  <a:lnTo>
                    <a:pt x="4934" y="8671"/>
                  </a:lnTo>
                  <a:lnTo>
                    <a:pt x="5008" y="8280"/>
                  </a:lnTo>
                  <a:lnTo>
                    <a:pt x="5105" y="7890"/>
                  </a:lnTo>
                  <a:lnTo>
                    <a:pt x="5227" y="7523"/>
                  </a:lnTo>
                  <a:lnTo>
                    <a:pt x="5398" y="7181"/>
                  </a:lnTo>
                  <a:lnTo>
                    <a:pt x="5594" y="6864"/>
                  </a:lnTo>
                  <a:lnTo>
                    <a:pt x="5814" y="6546"/>
                  </a:lnTo>
                  <a:lnTo>
                    <a:pt x="6082" y="6278"/>
                  </a:lnTo>
                  <a:lnTo>
                    <a:pt x="6375" y="6009"/>
                  </a:lnTo>
                  <a:lnTo>
                    <a:pt x="6668" y="5789"/>
                  </a:lnTo>
                  <a:lnTo>
                    <a:pt x="6986" y="5594"/>
                  </a:lnTo>
                  <a:lnTo>
                    <a:pt x="7352" y="5423"/>
                  </a:lnTo>
                  <a:lnTo>
                    <a:pt x="7719" y="5276"/>
                  </a:lnTo>
                  <a:lnTo>
                    <a:pt x="8085" y="5179"/>
                  </a:lnTo>
                  <a:lnTo>
                    <a:pt x="8476" y="5130"/>
                  </a:lnTo>
                  <a:lnTo>
                    <a:pt x="8891" y="5105"/>
                  </a:lnTo>
                  <a:close/>
                  <a:moveTo>
                    <a:pt x="5301" y="1"/>
                  </a:moveTo>
                  <a:lnTo>
                    <a:pt x="5154" y="50"/>
                  </a:lnTo>
                  <a:lnTo>
                    <a:pt x="5008" y="123"/>
                  </a:lnTo>
                  <a:lnTo>
                    <a:pt x="4861" y="221"/>
                  </a:lnTo>
                  <a:lnTo>
                    <a:pt x="4739" y="318"/>
                  </a:lnTo>
                  <a:lnTo>
                    <a:pt x="4641" y="465"/>
                  </a:lnTo>
                  <a:lnTo>
                    <a:pt x="4568" y="611"/>
                  </a:lnTo>
                  <a:lnTo>
                    <a:pt x="4519" y="758"/>
                  </a:lnTo>
                  <a:lnTo>
                    <a:pt x="4080" y="2565"/>
                  </a:lnTo>
                  <a:lnTo>
                    <a:pt x="3249" y="2565"/>
                  </a:lnTo>
                  <a:lnTo>
                    <a:pt x="3249" y="2468"/>
                  </a:lnTo>
                  <a:lnTo>
                    <a:pt x="3225" y="2370"/>
                  </a:lnTo>
                  <a:lnTo>
                    <a:pt x="3176" y="2297"/>
                  </a:lnTo>
                  <a:lnTo>
                    <a:pt x="3103" y="2223"/>
                  </a:lnTo>
                  <a:lnTo>
                    <a:pt x="3054" y="2150"/>
                  </a:lnTo>
                  <a:lnTo>
                    <a:pt x="2956" y="2126"/>
                  </a:lnTo>
                  <a:lnTo>
                    <a:pt x="2858" y="2077"/>
                  </a:lnTo>
                  <a:lnTo>
                    <a:pt x="1955" y="2077"/>
                  </a:lnTo>
                  <a:lnTo>
                    <a:pt x="1857" y="2126"/>
                  </a:lnTo>
                  <a:lnTo>
                    <a:pt x="1784" y="2150"/>
                  </a:lnTo>
                  <a:lnTo>
                    <a:pt x="1711" y="2223"/>
                  </a:lnTo>
                  <a:lnTo>
                    <a:pt x="1637" y="2297"/>
                  </a:lnTo>
                  <a:lnTo>
                    <a:pt x="1613" y="2370"/>
                  </a:lnTo>
                  <a:lnTo>
                    <a:pt x="1564" y="2468"/>
                  </a:lnTo>
                  <a:lnTo>
                    <a:pt x="1564" y="2565"/>
                  </a:lnTo>
                  <a:lnTo>
                    <a:pt x="782" y="2565"/>
                  </a:lnTo>
                  <a:lnTo>
                    <a:pt x="636" y="2590"/>
                  </a:lnTo>
                  <a:lnTo>
                    <a:pt x="489" y="2639"/>
                  </a:lnTo>
                  <a:lnTo>
                    <a:pt x="343" y="2687"/>
                  </a:lnTo>
                  <a:lnTo>
                    <a:pt x="221" y="2785"/>
                  </a:lnTo>
                  <a:lnTo>
                    <a:pt x="123" y="2907"/>
                  </a:lnTo>
                  <a:lnTo>
                    <a:pt x="74" y="3054"/>
                  </a:lnTo>
                  <a:lnTo>
                    <a:pt x="25" y="3200"/>
                  </a:lnTo>
                  <a:lnTo>
                    <a:pt x="1" y="3347"/>
                  </a:lnTo>
                  <a:lnTo>
                    <a:pt x="1" y="14020"/>
                  </a:lnTo>
                  <a:lnTo>
                    <a:pt x="25" y="14191"/>
                  </a:lnTo>
                  <a:lnTo>
                    <a:pt x="74" y="14337"/>
                  </a:lnTo>
                  <a:lnTo>
                    <a:pt x="123" y="14459"/>
                  </a:lnTo>
                  <a:lnTo>
                    <a:pt x="221" y="14581"/>
                  </a:lnTo>
                  <a:lnTo>
                    <a:pt x="343" y="14679"/>
                  </a:lnTo>
                  <a:lnTo>
                    <a:pt x="489" y="14752"/>
                  </a:lnTo>
                  <a:lnTo>
                    <a:pt x="636" y="14801"/>
                  </a:lnTo>
                  <a:lnTo>
                    <a:pt x="17146" y="14801"/>
                  </a:lnTo>
                  <a:lnTo>
                    <a:pt x="17292" y="14752"/>
                  </a:lnTo>
                  <a:lnTo>
                    <a:pt x="17439" y="14679"/>
                  </a:lnTo>
                  <a:lnTo>
                    <a:pt x="17561" y="14581"/>
                  </a:lnTo>
                  <a:lnTo>
                    <a:pt x="17659" y="14459"/>
                  </a:lnTo>
                  <a:lnTo>
                    <a:pt x="17708" y="14337"/>
                  </a:lnTo>
                  <a:lnTo>
                    <a:pt x="17756" y="14191"/>
                  </a:lnTo>
                  <a:lnTo>
                    <a:pt x="17781" y="14020"/>
                  </a:lnTo>
                  <a:lnTo>
                    <a:pt x="17781" y="3347"/>
                  </a:lnTo>
                  <a:lnTo>
                    <a:pt x="17756" y="3200"/>
                  </a:lnTo>
                  <a:lnTo>
                    <a:pt x="17708" y="3054"/>
                  </a:lnTo>
                  <a:lnTo>
                    <a:pt x="17659" y="2907"/>
                  </a:lnTo>
                  <a:lnTo>
                    <a:pt x="17561" y="2785"/>
                  </a:lnTo>
                  <a:lnTo>
                    <a:pt x="17439" y="2687"/>
                  </a:lnTo>
                  <a:lnTo>
                    <a:pt x="17292" y="2639"/>
                  </a:lnTo>
                  <a:lnTo>
                    <a:pt x="17146" y="2590"/>
                  </a:lnTo>
                  <a:lnTo>
                    <a:pt x="16999" y="2565"/>
                  </a:lnTo>
                  <a:lnTo>
                    <a:pt x="13702" y="2565"/>
                  </a:lnTo>
                  <a:lnTo>
                    <a:pt x="13263" y="758"/>
                  </a:lnTo>
                  <a:lnTo>
                    <a:pt x="13214" y="611"/>
                  </a:lnTo>
                  <a:lnTo>
                    <a:pt x="13141" y="465"/>
                  </a:lnTo>
                  <a:lnTo>
                    <a:pt x="13043" y="318"/>
                  </a:lnTo>
                  <a:lnTo>
                    <a:pt x="12921" y="221"/>
                  </a:lnTo>
                  <a:lnTo>
                    <a:pt x="12774" y="123"/>
                  </a:lnTo>
                  <a:lnTo>
                    <a:pt x="12628" y="50"/>
                  </a:lnTo>
                  <a:lnTo>
                    <a:pt x="12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431" name="Shape 431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</a:t>
            </a:r>
            <a:endParaRPr/>
          </a:p>
        </p:txBody>
      </p:sp>
      <p:pic>
        <p:nvPicPr>
          <p:cNvPr id="432" name="Shape 4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1650" y="388325"/>
            <a:ext cx="4248725" cy="439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 txBox="1">
            <a:spLocks noGrp="1"/>
          </p:cNvSpPr>
          <p:nvPr>
            <p:ph type="ctrTitle"/>
          </p:nvPr>
        </p:nvSpPr>
        <p:spPr>
          <a:xfrm>
            <a:off x="0" y="2566275"/>
            <a:ext cx="9144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The Montgomery Group</a:t>
            </a:r>
            <a:endParaRPr sz="3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Dominick@TheMontgomeryGroup.us</a:t>
            </a:r>
            <a:endParaRPr sz="1800"/>
          </a:p>
        </p:txBody>
      </p:sp>
      <p:pic>
        <p:nvPicPr>
          <p:cNvPr id="438" name="Shape 4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8550" y="869550"/>
            <a:ext cx="1866900" cy="186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 idx="4294967295"/>
          </p:nvPr>
        </p:nvSpPr>
        <p:spPr>
          <a:xfrm>
            <a:off x="400600" y="400600"/>
            <a:ext cx="8355600" cy="43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>
                <a:solidFill>
                  <a:srgbClr val="FFFFFF"/>
                </a:solidFill>
              </a:rPr>
              <a:t>Want big impact?</a:t>
            </a:r>
            <a:endParaRPr sz="2000" b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Use big image.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</a:t>
            </a:r>
            <a:endParaRPr/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1924" y="400600"/>
            <a:ext cx="6974519" cy="43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6550" y="1093575"/>
            <a:ext cx="5894327" cy="3019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 idx="4294967295"/>
          </p:nvPr>
        </p:nvSpPr>
        <p:spPr>
          <a:xfrm>
            <a:off x="400600" y="400600"/>
            <a:ext cx="8355600" cy="43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>
                <a:solidFill>
                  <a:srgbClr val="FFFFFF"/>
                </a:solidFill>
              </a:rPr>
              <a:t>Want big impact?</a:t>
            </a:r>
            <a:endParaRPr sz="2000" b="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Use big image.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</a:t>
            </a:r>
            <a:endParaRPr/>
          </a:p>
        </p:txBody>
      </p:sp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1924" y="400600"/>
            <a:ext cx="6974519" cy="43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6550" y="1093575"/>
            <a:ext cx="5894327" cy="301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600" y="1206476"/>
            <a:ext cx="8355600" cy="2734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ctrTitle"/>
          </p:nvPr>
        </p:nvSpPr>
        <p:spPr>
          <a:xfrm>
            <a:off x="1012800" y="2497750"/>
            <a:ext cx="495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we doing?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Shape 104"/>
          <p:cNvSpPr txBox="1"/>
          <p:nvPr/>
        </p:nvSpPr>
        <p:spPr>
          <a:xfrm>
            <a:off x="6219050" y="337750"/>
            <a:ext cx="2232000" cy="19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600" b="1">
              <a:latin typeface="Work Sans"/>
              <a:ea typeface="Work Sans"/>
              <a:cs typeface="Work Sans"/>
              <a:sym typeface="Work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869150" y="847600"/>
            <a:ext cx="5092200" cy="136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There are only 3 possible outcomes with this strategy IF it works.</a:t>
            </a:r>
            <a:endParaRPr sz="2400"/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869150" y="2312925"/>
            <a:ext cx="7405800" cy="20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▪"/>
            </a:pPr>
            <a:r>
              <a:rPr lang="en"/>
              <a:t>You’re underpaid.</a:t>
            </a:r>
            <a:endParaRPr/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"/>
              <a:t>You’re overworked.</a:t>
            </a:r>
            <a:endParaRPr/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"/>
              <a:t>You’re not valued. Because...Craigslist. (Or Upwork, Fivver, Freelancer, WPCurve)</a:t>
            </a:r>
            <a:endParaRPr/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Shape 111"/>
          <p:cNvGrpSpPr/>
          <p:nvPr/>
        </p:nvGrpSpPr>
        <p:grpSpPr>
          <a:xfrm>
            <a:off x="7516121" y="711701"/>
            <a:ext cx="903434" cy="903434"/>
            <a:chOff x="2594325" y="1627175"/>
            <a:chExt cx="440850" cy="440850"/>
          </a:xfrm>
        </p:grpSpPr>
        <p:sp>
          <p:nvSpPr>
            <p:cNvPr id="112" name="Shape 112"/>
            <p:cNvSpPr/>
            <p:nvPr/>
          </p:nvSpPr>
          <p:spPr>
            <a:xfrm>
              <a:off x="2594325" y="1890950"/>
              <a:ext cx="177075" cy="177075"/>
            </a:xfrm>
            <a:custGeom>
              <a:avLst/>
              <a:gdLst/>
              <a:ahLst/>
              <a:cxnLst/>
              <a:rect l="0" t="0" r="0" b="0"/>
              <a:pathLst>
                <a:path w="7083" h="7083" extrusionOk="0">
                  <a:moveTo>
                    <a:pt x="5544" y="0"/>
                  </a:moveTo>
                  <a:lnTo>
                    <a:pt x="538" y="5984"/>
                  </a:lnTo>
                  <a:lnTo>
                    <a:pt x="0" y="7083"/>
                  </a:lnTo>
                  <a:lnTo>
                    <a:pt x="1099" y="6546"/>
                  </a:lnTo>
                  <a:lnTo>
                    <a:pt x="7083" y="1539"/>
                  </a:lnTo>
                  <a:lnTo>
                    <a:pt x="55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Shape 113"/>
            <p:cNvSpPr/>
            <p:nvPr/>
          </p:nvSpPr>
          <p:spPr>
            <a:xfrm>
              <a:off x="2858700" y="1627175"/>
              <a:ext cx="176475" cy="176475"/>
            </a:xfrm>
            <a:custGeom>
              <a:avLst/>
              <a:gdLst/>
              <a:ahLst/>
              <a:cxnLst/>
              <a:rect l="0" t="0" r="0" b="0"/>
              <a:pathLst>
                <a:path w="7059" h="7059" extrusionOk="0">
                  <a:moveTo>
                    <a:pt x="904" y="1"/>
                  </a:moveTo>
                  <a:lnTo>
                    <a:pt x="782" y="25"/>
                  </a:lnTo>
                  <a:lnTo>
                    <a:pt x="684" y="98"/>
                  </a:lnTo>
                  <a:lnTo>
                    <a:pt x="611" y="147"/>
                  </a:lnTo>
                  <a:lnTo>
                    <a:pt x="489" y="294"/>
                  </a:lnTo>
                  <a:lnTo>
                    <a:pt x="367" y="440"/>
                  </a:lnTo>
                  <a:lnTo>
                    <a:pt x="294" y="587"/>
                  </a:lnTo>
                  <a:lnTo>
                    <a:pt x="196" y="733"/>
                  </a:lnTo>
                  <a:lnTo>
                    <a:pt x="74" y="1051"/>
                  </a:lnTo>
                  <a:lnTo>
                    <a:pt x="0" y="1393"/>
                  </a:lnTo>
                  <a:lnTo>
                    <a:pt x="0" y="1735"/>
                  </a:lnTo>
                  <a:lnTo>
                    <a:pt x="25" y="2052"/>
                  </a:lnTo>
                  <a:lnTo>
                    <a:pt x="123" y="2394"/>
                  </a:lnTo>
                  <a:lnTo>
                    <a:pt x="269" y="2711"/>
                  </a:lnTo>
                  <a:lnTo>
                    <a:pt x="4348" y="6790"/>
                  </a:lnTo>
                  <a:lnTo>
                    <a:pt x="4665" y="6937"/>
                  </a:lnTo>
                  <a:lnTo>
                    <a:pt x="5007" y="7034"/>
                  </a:lnTo>
                  <a:lnTo>
                    <a:pt x="5325" y="7059"/>
                  </a:lnTo>
                  <a:lnTo>
                    <a:pt x="5667" y="7059"/>
                  </a:lnTo>
                  <a:lnTo>
                    <a:pt x="6008" y="6986"/>
                  </a:lnTo>
                  <a:lnTo>
                    <a:pt x="6326" y="6863"/>
                  </a:lnTo>
                  <a:lnTo>
                    <a:pt x="6473" y="6766"/>
                  </a:lnTo>
                  <a:lnTo>
                    <a:pt x="6619" y="6692"/>
                  </a:lnTo>
                  <a:lnTo>
                    <a:pt x="6766" y="6570"/>
                  </a:lnTo>
                  <a:lnTo>
                    <a:pt x="6912" y="6448"/>
                  </a:lnTo>
                  <a:lnTo>
                    <a:pt x="6961" y="6375"/>
                  </a:lnTo>
                  <a:lnTo>
                    <a:pt x="7034" y="6277"/>
                  </a:lnTo>
                  <a:lnTo>
                    <a:pt x="7059" y="6155"/>
                  </a:lnTo>
                  <a:lnTo>
                    <a:pt x="7059" y="6057"/>
                  </a:lnTo>
                  <a:lnTo>
                    <a:pt x="7059" y="5960"/>
                  </a:lnTo>
                  <a:lnTo>
                    <a:pt x="7034" y="5862"/>
                  </a:lnTo>
                  <a:lnTo>
                    <a:pt x="6961" y="5764"/>
                  </a:lnTo>
                  <a:lnTo>
                    <a:pt x="6912" y="5667"/>
                  </a:lnTo>
                  <a:lnTo>
                    <a:pt x="1393" y="147"/>
                  </a:lnTo>
                  <a:lnTo>
                    <a:pt x="1295" y="98"/>
                  </a:lnTo>
                  <a:lnTo>
                    <a:pt x="1197" y="25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>
              <a:off x="2663325" y="1702275"/>
              <a:ext cx="296750" cy="296775"/>
            </a:xfrm>
            <a:custGeom>
              <a:avLst/>
              <a:gdLst/>
              <a:ahLst/>
              <a:cxnLst/>
              <a:rect l="0" t="0" r="0" b="0"/>
              <a:pathLst>
                <a:path w="11870" h="11871" extrusionOk="0">
                  <a:moveTo>
                    <a:pt x="7718" y="1295"/>
                  </a:moveTo>
                  <a:lnTo>
                    <a:pt x="7815" y="1319"/>
                  </a:lnTo>
                  <a:lnTo>
                    <a:pt x="7889" y="1368"/>
                  </a:lnTo>
                  <a:lnTo>
                    <a:pt x="7938" y="1442"/>
                  </a:lnTo>
                  <a:lnTo>
                    <a:pt x="7938" y="1515"/>
                  </a:lnTo>
                  <a:lnTo>
                    <a:pt x="7938" y="1588"/>
                  </a:lnTo>
                  <a:lnTo>
                    <a:pt x="7889" y="1661"/>
                  </a:lnTo>
                  <a:lnTo>
                    <a:pt x="5862" y="3664"/>
                  </a:lnTo>
                  <a:lnTo>
                    <a:pt x="5788" y="3713"/>
                  </a:lnTo>
                  <a:lnTo>
                    <a:pt x="5715" y="3737"/>
                  </a:lnTo>
                  <a:lnTo>
                    <a:pt x="5642" y="3713"/>
                  </a:lnTo>
                  <a:lnTo>
                    <a:pt x="5569" y="3664"/>
                  </a:lnTo>
                  <a:lnTo>
                    <a:pt x="5520" y="3591"/>
                  </a:lnTo>
                  <a:lnTo>
                    <a:pt x="5495" y="3517"/>
                  </a:lnTo>
                  <a:lnTo>
                    <a:pt x="5520" y="3444"/>
                  </a:lnTo>
                  <a:lnTo>
                    <a:pt x="5569" y="3371"/>
                  </a:lnTo>
                  <a:lnTo>
                    <a:pt x="7571" y="1368"/>
                  </a:lnTo>
                  <a:lnTo>
                    <a:pt x="7644" y="1319"/>
                  </a:lnTo>
                  <a:lnTo>
                    <a:pt x="7718" y="1295"/>
                  </a:lnTo>
                  <a:close/>
                  <a:moveTo>
                    <a:pt x="7767" y="1"/>
                  </a:moveTo>
                  <a:lnTo>
                    <a:pt x="4885" y="2907"/>
                  </a:lnTo>
                  <a:lnTo>
                    <a:pt x="4640" y="2809"/>
                  </a:lnTo>
                  <a:lnTo>
                    <a:pt x="4396" y="2712"/>
                  </a:lnTo>
                  <a:lnTo>
                    <a:pt x="4103" y="2614"/>
                  </a:lnTo>
                  <a:lnTo>
                    <a:pt x="3810" y="2565"/>
                  </a:lnTo>
                  <a:lnTo>
                    <a:pt x="3493" y="2492"/>
                  </a:lnTo>
                  <a:lnTo>
                    <a:pt x="3175" y="2443"/>
                  </a:lnTo>
                  <a:lnTo>
                    <a:pt x="2858" y="2418"/>
                  </a:lnTo>
                  <a:lnTo>
                    <a:pt x="2247" y="2418"/>
                  </a:lnTo>
                  <a:lnTo>
                    <a:pt x="1954" y="2443"/>
                  </a:lnTo>
                  <a:lnTo>
                    <a:pt x="1636" y="2492"/>
                  </a:lnTo>
                  <a:lnTo>
                    <a:pt x="1319" y="2565"/>
                  </a:lnTo>
                  <a:lnTo>
                    <a:pt x="1001" y="2687"/>
                  </a:lnTo>
                  <a:lnTo>
                    <a:pt x="708" y="2809"/>
                  </a:lnTo>
                  <a:lnTo>
                    <a:pt x="415" y="3005"/>
                  </a:lnTo>
                  <a:lnTo>
                    <a:pt x="147" y="3224"/>
                  </a:lnTo>
                  <a:lnTo>
                    <a:pt x="73" y="3298"/>
                  </a:lnTo>
                  <a:lnTo>
                    <a:pt x="24" y="3395"/>
                  </a:lnTo>
                  <a:lnTo>
                    <a:pt x="0" y="3493"/>
                  </a:lnTo>
                  <a:lnTo>
                    <a:pt x="0" y="3615"/>
                  </a:lnTo>
                  <a:lnTo>
                    <a:pt x="0" y="3713"/>
                  </a:lnTo>
                  <a:lnTo>
                    <a:pt x="24" y="3811"/>
                  </a:lnTo>
                  <a:lnTo>
                    <a:pt x="73" y="3908"/>
                  </a:lnTo>
                  <a:lnTo>
                    <a:pt x="147" y="4006"/>
                  </a:lnTo>
                  <a:lnTo>
                    <a:pt x="7864" y="11724"/>
                  </a:lnTo>
                  <a:lnTo>
                    <a:pt x="7962" y="11797"/>
                  </a:lnTo>
                  <a:lnTo>
                    <a:pt x="8060" y="11846"/>
                  </a:lnTo>
                  <a:lnTo>
                    <a:pt x="8157" y="11870"/>
                  </a:lnTo>
                  <a:lnTo>
                    <a:pt x="8377" y="11870"/>
                  </a:lnTo>
                  <a:lnTo>
                    <a:pt x="8475" y="11846"/>
                  </a:lnTo>
                  <a:lnTo>
                    <a:pt x="8573" y="11797"/>
                  </a:lnTo>
                  <a:lnTo>
                    <a:pt x="8646" y="11724"/>
                  </a:lnTo>
                  <a:lnTo>
                    <a:pt x="8866" y="11455"/>
                  </a:lnTo>
                  <a:lnTo>
                    <a:pt x="9061" y="11162"/>
                  </a:lnTo>
                  <a:lnTo>
                    <a:pt x="9183" y="10869"/>
                  </a:lnTo>
                  <a:lnTo>
                    <a:pt x="9305" y="10551"/>
                  </a:lnTo>
                  <a:lnTo>
                    <a:pt x="9379" y="10234"/>
                  </a:lnTo>
                  <a:lnTo>
                    <a:pt x="9427" y="9916"/>
                  </a:lnTo>
                  <a:lnTo>
                    <a:pt x="9452" y="9623"/>
                  </a:lnTo>
                  <a:lnTo>
                    <a:pt x="9452" y="9330"/>
                  </a:lnTo>
                  <a:lnTo>
                    <a:pt x="9452" y="9013"/>
                  </a:lnTo>
                  <a:lnTo>
                    <a:pt x="9427" y="8695"/>
                  </a:lnTo>
                  <a:lnTo>
                    <a:pt x="9379" y="8378"/>
                  </a:lnTo>
                  <a:lnTo>
                    <a:pt x="9305" y="8060"/>
                  </a:lnTo>
                  <a:lnTo>
                    <a:pt x="9256" y="7767"/>
                  </a:lnTo>
                  <a:lnTo>
                    <a:pt x="9159" y="7474"/>
                  </a:lnTo>
                  <a:lnTo>
                    <a:pt x="9061" y="7230"/>
                  </a:lnTo>
                  <a:lnTo>
                    <a:pt x="8963" y="6986"/>
                  </a:lnTo>
                  <a:lnTo>
                    <a:pt x="11870" y="4104"/>
                  </a:lnTo>
                  <a:lnTo>
                    <a:pt x="77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ctrTitle" idx="4294967295"/>
          </p:nvPr>
        </p:nvSpPr>
        <p:spPr>
          <a:xfrm>
            <a:off x="685800" y="1628675"/>
            <a:ext cx="50895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FREELANCING IS NOT SUSTAINABLE.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121" name="Shape 121"/>
          <p:cNvSpPr txBox="1">
            <a:spLocks noGrp="1"/>
          </p:cNvSpPr>
          <p:nvPr>
            <p:ph type="subTitle" idx="4294967295"/>
          </p:nvPr>
        </p:nvSpPr>
        <p:spPr>
          <a:xfrm>
            <a:off x="732125" y="2566052"/>
            <a:ext cx="50895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At some point you have to insert your worth into your mission.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22" name="Shape 122"/>
          <p:cNvSpPr/>
          <p:nvPr/>
        </p:nvSpPr>
        <p:spPr>
          <a:xfrm>
            <a:off x="7415036" y="2688700"/>
            <a:ext cx="257297" cy="245675"/>
          </a:xfrm>
          <a:custGeom>
            <a:avLst/>
            <a:gdLst/>
            <a:ahLst/>
            <a:cxnLst/>
            <a:rect l="0" t="0" r="0" b="0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" name="Shape 123"/>
          <p:cNvGrpSpPr/>
          <p:nvPr/>
        </p:nvGrpSpPr>
        <p:grpSpPr>
          <a:xfrm>
            <a:off x="7095409" y="1308801"/>
            <a:ext cx="1102361" cy="1102633"/>
            <a:chOff x="6654650" y="3665275"/>
            <a:chExt cx="409100" cy="409125"/>
          </a:xfrm>
        </p:grpSpPr>
        <p:sp>
          <p:nvSpPr>
            <p:cNvPr id="124" name="Shape 124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0" t="0" r="0" b="0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Shape 125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0" t="0" r="0" b="0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Shape 126"/>
          <p:cNvGrpSpPr/>
          <p:nvPr/>
        </p:nvGrpSpPr>
        <p:grpSpPr>
          <a:xfrm rot="2580127">
            <a:off x="5933413" y="1589550"/>
            <a:ext cx="728298" cy="728371"/>
            <a:chOff x="570875" y="4322250"/>
            <a:chExt cx="443300" cy="443325"/>
          </a:xfrm>
        </p:grpSpPr>
        <p:sp>
          <p:nvSpPr>
            <p:cNvPr id="127" name="Shape 127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0" t="0" r="0" b="0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Shape 128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0" t="0" r="0" b="0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0" t="0" r="0" b="0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0" t="0" r="0" b="0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Shape 131"/>
          <p:cNvSpPr/>
          <p:nvPr/>
        </p:nvSpPr>
        <p:spPr>
          <a:xfrm rot="2466840">
            <a:off x="6273713" y="907482"/>
            <a:ext cx="357493" cy="341346"/>
          </a:xfrm>
          <a:custGeom>
            <a:avLst/>
            <a:gdLst/>
            <a:ahLst/>
            <a:cxnLst/>
            <a:rect l="0" t="0" r="0" b="0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Shape 132"/>
          <p:cNvSpPr/>
          <p:nvPr/>
        </p:nvSpPr>
        <p:spPr>
          <a:xfrm rot="-1609288">
            <a:off x="6796553" y="1122274"/>
            <a:ext cx="257260" cy="245640"/>
          </a:xfrm>
          <a:custGeom>
            <a:avLst/>
            <a:gdLst/>
            <a:ahLst/>
            <a:cxnLst/>
            <a:rect l="0" t="0" r="0" b="0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Shape 133"/>
          <p:cNvSpPr/>
          <p:nvPr/>
        </p:nvSpPr>
        <p:spPr>
          <a:xfrm rot="2926112">
            <a:off x="8197797" y="1932099"/>
            <a:ext cx="192660" cy="183958"/>
          </a:xfrm>
          <a:custGeom>
            <a:avLst/>
            <a:gdLst/>
            <a:ahLst/>
            <a:cxnLst/>
            <a:rect l="0" t="0" r="0" b="0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Shape 134"/>
          <p:cNvSpPr/>
          <p:nvPr/>
        </p:nvSpPr>
        <p:spPr>
          <a:xfrm rot="-1609326">
            <a:off x="7396010" y="699666"/>
            <a:ext cx="173600" cy="165727"/>
          </a:xfrm>
          <a:custGeom>
            <a:avLst/>
            <a:gdLst/>
            <a:ahLst/>
            <a:cxnLst/>
            <a:rect l="0" t="0" r="0" b="0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8159499" y="439327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Jacquenett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848</Words>
  <Application>Microsoft Office PowerPoint</Application>
  <PresentationFormat>On-screen Show (16:9)</PresentationFormat>
  <Paragraphs>163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Work Sans Light</vt:lpstr>
      <vt:lpstr>Arial</vt:lpstr>
      <vt:lpstr>Work Sans</vt:lpstr>
      <vt:lpstr>Jacquenetta template</vt:lpstr>
      <vt:lpstr>Wordpresspreneur.</vt:lpstr>
      <vt:lpstr>What up!</vt:lpstr>
      <vt:lpstr>The Problem. </vt:lpstr>
      <vt:lpstr>Want big impact? Use big image.</vt:lpstr>
      <vt:lpstr>Want big impact? Use big image.</vt:lpstr>
      <vt:lpstr>Want big impact? Use big image.</vt:lpstr>
      <vt:lpstr>What are we doing? </vt:lpstr>
      <vt:lpstr>There are only 3 possible outcomes with this strategy IF it works.</vt:lpstr>
      <vt:lpstr>FREELANCING IS NOT SUSTAINABLE.</vt:lpstr>
      <vt:lpstr>Want big impact? Use big image.</vt:lpstr>
      <vt:lpstr>What are we doing? </vt:lpstr>
      <vt:lpstr>We’re getting killed because we’re proud of being called a “Freelancer”.  </vt:lpstr>
      <vt:lpstr>Want big impact? Use big image.</vt:lpstr>
      <vt:lpstr>Want big impact? Use big image.</vt:lpstr>
      <vt:lpstr>PowerPoint Presentation</vt:lpstr>
      <vt:lpstr>Ours. </vt:lpstr>
      <vt:lpstr> So how do we define our target market?</vt:lpstr>
      <vt:lpstr>Want big impact? Use big image.</vt:lpstr>
      <vt:lpstr>The Process Of Defining Your Niche.</vt:lpstr>
      <vt:lpstr>The Process Of Defining Your Niche.</vt:lpstr>
      <vt:lpstr>The Process Of Defining Your Niche.</vt:lpstr>
      <vt:lpstr>[Enter] </vt:lpstr>
      <vt:lpstr>Want big impact? Use big image.</vt:lpstr>
      <vt:lpstr>The Questions You Ask Determine Your Worth.</vt:lpstr>
      <vt:lpstr>The Questions You Ask Determine Your Worth.</vt:lpstr>
      <vt:lpstr>The Questions You Ask Determine Your Worth.</vt:lpstr>
      <vt:lpstr>The Questions You Ask Determine Your Worth.</vt:lpstr>
      <vt:lpstr> Standard Site Cost: $5,000.</vt:lpstr>
      <vt:lpstr> Asking the right questions and establishing a genuine relationship:  $25k + $3500/mo</vt:lpstr>
      <vt:lpstr>How do we get more clients like this? </vt:lpstr>
      <vt:lpstr>Acquire Leads.</vt:lpstr>
      <vt:lpstr> We have to become more than developers &amp; designers. </vt:lpstr>
      <vt:lpstr>Want big impact? Use big image.</vt:lpstr>
      <vt:lpstr> </vt:lpstr>
      <vt:lpstr> </vt:lpstr>
      <vt:lpstr> </vt:lpstr>
      <vt:lpstr> </vt:lpstr>
      <vt:lpstr>The Process Of Defining Your Niche.</vt:lpstr>
      <vt:lpstr> What does the outreach sound like?</vt:lpstr>
      <vt:lpstr>Industry Numbers</vt:lpstr>
      <vt:lpstr>Agencies aren’t for everybody. </vt:lpstr>
      <vt:lpstr>Ways to avoid becoming overwhelmed and underperforming.</vt:lpstr>
      <vt:lpstr> 1 Website $5k up-front $1500 a month</vt:lpstr>
      <vt:lpstr> 1 Website $5k up-front $1500 a month  Process established.</vt:lpstr>
      <vt:lpstr> 1 Website $5k up-front $1500 a month  Process established.  $250 up-front OS $150/mo (SEO/Backlinking/Directory Listings, etc.)</vt:lpstr>
      <vt:lpstr>The No Sleep Startup Podcast</vt:lpstr>
      <vt:lpstr>The Montgomery Group Dominick@TheMontgomeryGroup.us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Wordpresspreneur.</dc:title>
  <dc:creator>Rebecca</dc:creator>
  <cp:lastModifiedBy>Rebecca</cp:lastModifiedBy>
  <cp:revision>1</cp:revision>
  <dcterms:modified xsi:type="dcterms:W3CDTF">2018-06-16T13:01:52Z</dcterms:modified>
</cp:coreProperties>
</file>