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35"/>
  </p:notesMasterIdLst>
  <p:sldIdLst>
    <p:sldId id="256" r:id="rId2"/>
    <p:sldId id="258" r:id="rId3"/>
    <p:sldId id="259" r:id="rId4"/>
    <p:sldId id="262" r:id="rId5"/>
    <p:sldId id="266" r:id="rId6"/>
    <p:sldId id="264" r:id="rId7"/>
    <p:sldId id="263" r:id="rId8"/>
    <p:sldId id="265" r:id="rId9"/>
    <p:sldId id="267" r:id="rId10"/>
    <p:sldId id="268" r:id="rId11"/>
    <p:sldId id="279" r:id="rId12"/>
    <p:sldId id="280" r:id="rId13"/>
    <p:sldId id="269" r:id="rId14"/>
    <p:sldId id="290" r:id="rId15"/>
    <p:sldId id="284" r:id="rId16"/>
    <p:sldId id="270" r:id="rId17"/>
    <p:sldId id="271" r:id="rId18"/>
    <p:sldId id="287" r:id="rId19"/>
    <p:sldId id="273" r:id="rId20"/>
    <p:sldId id="281" r:id="rId21"/>
    <p:sldId id="272" r:id="rId22"/>
    <p:sldId id="274" r:id="rId23"/>
    <p:sldId id="282" r:id="rId24"/>
    <p:sldId id="291" r:id="rId25"/>
    <p:sldId id="288" r:id="rId26"/>
    <p:sldId id="289" r:id="rId27"/>
    <p:sldId id="275" r:id="rId28"/>
    <p:sldId id="283" r:id="rId29"/>
    <p:sldId id="286" r:id="rId30"/>
    <p:sldId id="277" r:id="rId31"/>
    <p:sldId id="278" r:id="rId32"/>
    <p:sldId id="260" r:id="rId33"/>
    <p:sldId id="26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2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FEAB7-FF84-4165-B35A-4CA5CAA57DFA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04339-1F6B-43DB-9D53-92D5960B8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72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Here’s our team – we’d love to meet you and we’re happy to answer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C04D15-D8AF-4769-B858-181D7C680F6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E4F1A6-1784-490E-AC95-C2D2020242A6}" type="datetime1">
              <a:rPr lang="en-US" smtClean="0"/>
              <a:t>6/18/2018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www.HadenInteractive.com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DB66C8-31E9-45DF-9E0B-3BF61B7537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85AC9F-FA8F-4446-A0E1-23FA2D055B20}" type="datetime1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www.HadenInteractive.com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DB66C8-31E9-45DF-9E0B-3BF61B7537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619FEE-B427-42EF-AA67-07650EEAFFC9}" type="datetime1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www.HadenInteractive.com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DB66C8-31E9-45DF-9E0B-3BF61B7537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Butt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16" y="2877011"/>
            <a:ext cx="257158" cy="112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Arrow.png">
            <a:hlinkClick r:id="" action="ppaction://hlinkshowjump?jump=previousslide" highlightClick="1"/>
            <a:hlinkHover r:id="" action="ppaction://noaction" highlightClick="1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6" y="3327809"/>
            <a:ext cx="104768" cy="22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Butto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056" y="2877011"/>
            <a:ext cx="256563" cy="112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9" descr="Arrow.png">
            <a:hlinkClick r:id="" action="ppaction://hlinkshowjump?jump=nextslide" highlightClick="1"/>
            <a:hlinkHover r:id="" action="ppaction://noaction" highlightClick="1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418" y="3327809"/>
            <a:ext cx="104768" cy="22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0" descr="Pag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907" y="6477044"/>
            <a:ext cx="352402" cy="38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lIns="38396" tIns="19198" rIns="38396" bIns="19198"/>
          <a:lstStyle>
            <a:lvl1pPr marL="0" indent="0" algn="just">
              <a:lnSpc>
                <a:spcPct val="85000"/>
              </a:lnSpc>
              <a:buFont typeface="Arial" pitchFamily="34" charset="0"/>
              <a:buNone/>
              <a:defRPr>
                <a:solidFill>
                  <a:srgbClr val="3B3B3B"/>
                </a:solidFill>
              </a:defRPr>
            </a:lvl1pPr>
            <a:lvl2pPr marL="0" indent="0" algn="l">
              <a:buNone/>
              <a:defRPr sz="1300">
                <a:solidFill>
                  <a:srgbClr val="3B3B3B"/>
                </a:solidFill>
              </a:defRPr>
            </a:lvl2pPr>
            <a:lvl3pPr marL="0" indent="0" algn="l">
              <a:buNone/>
              <a:defRPr>
                <a:solidFill>
                  <a:srgbClr val="3B3B3B"/>
                </a:solidFill>
              </a:defRPr>
            </a:lvl3pPr>
            <a:lvl4pPr marL="0" indent="0" algn="l">
              <a:buNone/>
              <a:defRPr>
                <a:solidFill>
                  <a:srgbClr val="3B3B3B"/>
                </a:solidFill>
              </a:defRPr>
            </a:lvl4pPr>
            <a:lvl5pPr marL="0" indent="0" algn="l">
              <a:buNone/>
              <a:defRPr>
                <a:solidFill>
                  <a:srgbClr val="3B3B3B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lIns="38396" tIns="19198" rIns="38396" bIns="19198"/>
          <a:lstStyle>
            <a:lvl1pPr algn="ctr">
              <a:defRPr sz="3000" cap="none" baseline="0"/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72001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D756DB-9CD5-4CC4-B7BB-234E887356BF}" type="datetime1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www.HadenInteractive.com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DB66C8-31E9-45DF-9E0B-3BF61B7537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F16AA7-F36A-4094-AAAA-4C03B8DF756A}" type="datetime1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www.HadenInteractive.com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DB66C8-31E9-45DF-9E0B-3BF61B7537B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9D105E-2615-497F-B893-AB36F0417386}" type="datetime1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www.HadenInteractive.com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DB66C8-31E9-45DF-9E0B-3BF61B7537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9C8AEA-42BC-4A5E-B753-B904B02A54CE}" type="datetime1">
              <a:rPr lang="en-US" smtClean="0"/>
              <a:t>6/18/2018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www.HadenInteractive.com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DB66C8-31E9-45DF-9E0B-3BF61B7537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D623D1-80D0-4D1B-BE3C-859ECA10C799}" type="datetime1">
              <a:rPr lang="en-US" smtClean="0"/>
              <a:t>6/18/2018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www.HadenInteractive.com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DB66C8-31E9-45DF-9E0B-3BF61B7537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D73BB9-C258-4DC2-B258-3D5DA138FEBC}" type="datetime1">
              <a:rPr lang="en-US" smtClean="0"/>
              <a:t>6/18/2018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www.HadenInteractive.com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DB66C8-31E9-45DF-9E0B-3BF61B7537B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059B9D-1865-4713-87F2-DD160661CB4B}" type="datetime1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www.HadenInteractive.com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DB66C8-31E9-45DF-9E0B-3BF61B7537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CD0707-FDB3-4183-B677-410D9E2DCA1E}" type="datetime1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www.HadenInteractive.com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DB66C8-31E9-45DF-9E0B-3BF61B7537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652A29A-4450-41E5-BE29-8C9BAC7B4874}" type="datetime1">
              <a:rPr lang="en-US" smtClean="0"/>
              <a:t>6/18/2018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www.HadenInteractive.com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CDB66C8-31E9-45DF-9E0B-3BF61B7537B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deninteractive.com/what-are-your-website-goals/" TargetMode="External"/><Relationship Id="rId7" Type="http://schemas.openxmlformats.org/officeDocument/2006/relationships/hyperlink" Target="http://www.hadeninteractive.com/perfect-buyer-persona/" TargetMode="External"/><Relationship Id="rId2" Type="http://schemas.openxmlformats.org/officeDocument/2006/relationships/hyperlink" Target="http://www.hadeninteractive.com/technical-seo-vs-content-se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adeninteractive.com/content-marketing-step-by-step/" TargetMode="External"/><Relationship Id="rId5" Type="http://schemas.openxmlformats.org/officeDocument/2006/relationships/hyperlink" Target="http://www.hadeninteractive.com/metadata-for-seo/" TargetMode="External"/><Relationship Id="rId4" Type="http://schemas.openxmlformats.org/officeDocument/2006/relationships/hyperlink" Target="http://www.hadeninteractive.com/is-it-ok-to-have-bad-content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Content Clusters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Advanced SEO Technique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79" y="2971800"/>
            <a:ext cx="3660869" cy="24384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6200"/>
            <a:ext cx="1483526" cy="178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8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Keywords you can compete for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983" y="2239339"/>
            <a:ext cx="6205584" cy="3217522"/>
          </a:xfrm>
        </p:spPr>
      </p:pic>
      <p:sp>
        <p:nvSpPr>
          <p:cNvPr id="5" name="TextBox 4"/>
          <p:cNvSpPr txBox="1"/>
          <p:nvPr/>
        </p:nvSpPr>
        <p:spPr>
          <a:xfrm>
            <a:off x="1828800" y="59436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www.spyfu.com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4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95400"/>
            <a:ext cx="3285619" cy="16389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590800"/>
            <a:ext cx="4572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Rely on long-tail keywords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6248400"/>
            <a:ext cx="6705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www.hadeninteractive.com/long-tail-keywords-explained/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8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Remember local search is different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612512"/>
            <a:ext cx="7499350" cy="4471176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9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search keywords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804" y="1447800"/>
            <a:ext cx="6205941" cy="4800600"/>
          </a:xfrm>
        </p:spPr>
      </p:pic>
      <p:sp>
        <p:nvSpPr>
          <p:cNvPr id="5" name="TextBox 4"/>
          <p:cNvSpPr txBox="1"/>
          <p:nvPr/>
        </p:nvSpPr>
        <p:spPr>
          <a:xfrm>
            <a:off x="2133600" y="64770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adwords.google.com/aw/</a:t>
            </a:r>
            <a:r>
              <a:rPr lang="en-US" dirty="0" err="1" smtClean="0"/>
              <a:t>keywordplanner</a:t>
            </a:r>
            <a:r>
              <a:rPr lang="en-US" dirty="0" smtClean="0"/>
              <a:t>/home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3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Experiment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51" y="1447800"/>
            <a:ext cx="6964848" cy="4800600"/>
          </a:xfrm>
          <a:ln>
            <a:solidFill>
              <a:schemeClr val="accent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</a:t>
            </a:r>
            <a:r>
              <a:rPr lang="en-US" dirty="0" smtClean="0"/>
              <a:t>keyword: </a:t>
            </a:r>
            <a:r>
              <a:rPr lang="en-US" dirty="0" smtClean="0"/>
              <a:t>“cowboy classroom”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911" y="1447800"/>
            <a:ext cx="5767727" cy="4800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2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Identify related keywords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Identify related keywords for the spokes.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491495"/>
            <a:ext cx="4277322" cy="2618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55626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Google Keyword Planner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WP Keyword Suggestion Tool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5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keywords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461" y="1720850"/>
            <a:ext cx="3128627" cy="42545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60960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www.hadeninteractive.com/using-keyword-tools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00111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closely related?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876" y="1733255"/>
            <a:ext cx="5715798" cy="422969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8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Create hub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Create or optimize the hub content.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Yoast</a:t>
            </a:r>
            <a:r>
              <a:rPr lang="en-US" dirty="0" smtClean="0"/>
              <a:t> SEO plugin</a:t>
            </a:r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811602"/>
            <a:ext cx="5410199" cy="391539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7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0" y="3470666"/>
            <a:ext cx="3455564" cy="1173027"/>
          </a:xfrm>
        </p:spPr>
        <p:txBody>
          <a:bodyPr>
            <a:noAutofit/>
          </a:bodyPr>
          <a:lstStyle/>
          <a:p>
            <a:pPr algn="l" eaLnBrk="1" hangingPunct="1">
              <a:buFont typeface="Arial" charset="0"/>
              <a:buNone/>
            </a:pPr>
            <a:r>
              <a:rPr lang="en-US" altLang="en-US" sz="2000" dirty="0" smtClean="0"/>
              <a:t>Haden Interactive builds, optimizes, and manages WordPress websites for large and small organizations on four continents.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473243" y="2607167"/>
            <a:ext cx="2856123" cy="893659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mtClean="0"/>
              <a:t>About Us</a:t>
            </a:r>
          </a:p>
        </p:txBody>
      </p:sp>
      <p:sp>
        <p:nvSpPr>
          <p:cNvPr id="4" name="Forme libre 3"/>
          <p:cNvSpPr/>
          <p:nvPr/>
        </p:nvSpPr>
        <p:spPr>
          <a:xfrm>
            <a:off x="-8929" y="535720"/>
            <a:ext cx="3475804" cy="1331758"/>
          </a:xfrm>
          <a:custGeom>
            <a:avLst/>
            <a:gdLst>
              <a:gd name="connsiteX0" fmla="*/ 0 w 9268691"/>
              <a:gd name="connsiteY0" fmla="*/ 2641600 h 2655454"/>
              <a:gd name="connsiteX1" fmla="*/ 4655127 w 9268691"/>
              <a:gd name="connsiteY1" fmla="*/ 591128 h 2655454"/>
              <a:gd name="connsiteX2" fmla="*/ 6400800 w 9268691"/>
              <a:gd name="connsiteY2" fmla="*/ 2004291 h 2655454"/>
              <a:gd name="connsiteX3" fmla="*/ 5403273 w 9268691"/>
              <a:gd name="connsiteY3" fmla="*/ 2641600 h 2655454"/>
              <a:gd name="connsiteX4" fmla="*/ 4710546 w 9268691"/>
              <a:gd name="connsiteY4" fmla="*/ 1921164 h 2655454"/>
              <a:gd name="connsiteX5" fmla="*/ 5514109 w 9268691"/>
              <a:gd name="connsiteY5" fmla="*/ 341746 h 2655454"/>
              <a:gd name="connsiteX6" fmla="*/ 7398327 w 9268691"/>
              <a:gd name="connsiteY6" fmla="*/ 92364 h 2655454"/>
              <a:gd name="connsiteX7" fmla="*/ 8977746 w 9268691"/>
              <a:gd name="connsiteY7" fmla="*/ 895928 h 2655454"/>
              <a:gd name="connsiteX8" fmla="*/ 9144000 w 9268691"/>
              <a:gd name="connsiteY8" fmla="*/ 951346 h 2655454"/>
              <a:gd name="connsiteX0" fmla="*/ 0 w 9268691"/>
              <a:gd name="connsiteY0" fmla="*/ 2641600 h 2655454"/>
              <a:gd name="connsiteX1" fmla="*/ 4655127 w 9268691"/>
              <a:gd name="connsiteY1" fmla="*/ 591128 h 2655454"/>
              <a:gd name="connsiteX2" fmla="*/ 6400800 w 9268691"/>
              <a:gd name="connsiteY2" fmla="*/ 2004291 h 2655454"/>
              <a:gd name="connsiteX3" fmla="*/ 5665921 w 9268691"/>
              <a:gd name="connsiteY3" fmla="*/ 2641600 h 2655454"/>
              <a:gd name="connsiteX4" fmla="*/ 4710546 w 9268691"/>
              <a:gd name="connsiteY4" fmla="*/ 1921164 h 2655454"/>
              <a:gd name="connsiteX5" fmla="*/ 5514109 w 9268691"/>
              <a:gd name="connsiteY5" fmla="*/ 341746 h 2655454"/>
              <a:gd name="connsiteX6" fmla="*/ 7398327 w 9268691"/>
              <a:gd name="connsiteY6" fmla="*/ 92364 h 2655454"/>
              <a:gd name="connsiteX7" fmla="*/ 8977746 w 9268691"/>
              <a:gd name="connsiteY7" fmla="*/ 895928 h 2655454"/>
              <a:gd name="connsiteX8" fmla="*/ 9144000 w 9268691"/>
              <a:gd name="connsiteY8" fmla="*/ 951346 h 2655454"/>
              <a:gd name="connsiteX0" fmla="*/ 0 w 9268691"/>
              <a:gd name="connsiteY0" fmla="*/ 2641600 h 2655454"/>
              <a:gd name="connsiteX1" fmla="*/ 4655127 w 9268691"/>
              <a:gd name="connsiteY1" fmla="*/ 591128 h 2655454"/>
              <a:gd name="connsiteX2" fmla="*/ 6400800 w 9268691"/>
              <a:gd name="connsiteY2" fmla="*/ 2004291 h 2655454"/>
              <a:gd name="connsiteX3" fmla="*/ 5428503 w 9268691"/>
              <a:gd name="connsiteY3" fmla="*/ 2641600 h 2655454"/>
              <a:gd name="connsiteX4" fmla="*/ 4710546 w 9268691"/>
              <a:gd name="connsiteY4" fmla="*/ 1921164 h 2655454"/>
              <a:gd name="connsiteX5" fmla="*/ 5514109 w 9268691"/>
              <a:gd name="connsiteY5" fmla="*/ 341746 h 2655454"/>
              <a:gd name="connsiteX6" fmla="*/ 7398327 w 9268691"/>
              <a:gd name="connsiteY6" fmla="*/ 92364 h 2655454"/>
              <a:gd name="connsiteX7" fmla="*/ 8977746 w 9268691"/>
              <a:gd name="connsiteY7" fmla="*/ 895928 h 2655454"/>
              <a:gd name="connsiteX8" fmla="*/ 9144000 w 9268691"/>
              <a:gd name="connsiteY8" fmla="*/ 951346 h 2655454"/>
              <a:gd name="connsiteX0" fmla="*/ 0 w 9268691"/>
              <a:gd name="connsiteY0" fmla="*/ 2641600 h 2663340"/>
              <a:gd name="connsiteX1" fmla="*/ 4655127 w 9268691"/>
              <a:gd name="connsiteY1" fmla="*/ 591128 h 2663340"/>
              <a:gd name="connsiteX2" fmla="*/ 6400800 w 9268691"/>
              <a:gd name="connsiteY2" fmla="*/ 1790723 h 2663340"/>
              <a:gd name="connsiteX3" fmla="*/ 5428503 w 9268691"/>
              <a:gd name="connsiteY3" fmla="*/ 2641600 h 2663340"/>
              <a:gd name="connsiteX4" fmla="*/ 4710546 w 9268691"/>
              <a:gd name="connsiteY4" fmla="*/ 1921164 h 2663340"/>
              <a:gd name="connsiteX5" fmla="*/ 5514109 w 9268691"/>
              <a:gd name="connsiteY5" fmla="*/ 341746 h 2663340"/>
              <a:gd name="connsiteX6" fmla="*/ 7398327 w 9268691"/>
              <a:gd name="connsiteY6" fmla="*/ 92364 h 2663340"/>
              <a:gd name="connsiteX7" fmla="*/ 8977746 w 9268691"/>
              <a:gd name="connsiteY7" fmla="*/ 895928 h 2663340"/>
              <a:gd name="connsiteX8" fmla="*/ 9144000 w 9268691"/>
              <a:gd name="connsiteY8" fmla="*/ 951346 h 2663340"/>
              <a:gd name="connsiteX0" fmla="*/ 0 w 9268691"/>
              <a:gd name="connsiteY0" fmla="*/ 2641600 h 2663340"/>
              <a:gd name="connsiteX1" fmla="*/ 4655127 w 9268691"/>
              <a:gd name="connsiteY1" fmla="*/ 591128 h 2663340"/>
              <a:gd name="connsiteX2" fmla="*/ 6400800 w 9268691"/>
              <a:gd name="connsiteY2" fmla="*/ 1790723 h 2663340"/>
              <a:gd name="connsiteX3" fmla="*/ 5691151 w 9268691"/>
              <a:gd name="connsiteY3" fmla="*/ 2641600 h 2663340"/>
              <a:gd name="connsiteX4" fmla="*/ 4710546 w 9268691"/>
              <a:gd name="connsiteY4" fmla="*/ 1921164 h 2663340"/>
              <a:gd name="connsiteX5" fmla="*/ 5514109 w 9268691"/>
              <a:gd name="connsiteY5" fmla="*/ 341746 h 2663340"/>
              <a:gd name="connsiteX6" fmla="*/ 7398327 w 9268691"/>
              <a:gd name="connsiteY6" fmla="*/ 92364 h 2663340"/>
              <a:gd name="connsiteX7" fmla="*/ 8977746 w 9268691"/>
              <a:gd name="connsiteY7" fmla="*/ 895928 h 2663340"/>
              <a:gd name="connsiteX8" fmla="*/ 9144000 w 9268691"/>
              <a:gd name="connsiteY8" fmla="*/ 951346 h 2663340"/>
              <a:gd name="connsiteX0" fmla="*/ 0 w 9268691"/>
              <a:gd name="connsiteY0" fmla="*/ 2641600 h 2663340"/>
              <a:gd name="connsiteX1" fmla="*/ 4655127 w 9268691"/>
              <a:gd name="connsiteY1" fmla="*/ 591128 h 2663340"/>
              <a:gd name="connsiteX2" fmla="*/ 6400800 w 9268691"/>
              <a:gd name="connsiteY2" fmla="*/ 1790723 h 2663340"/>
              <a:gd name="connsiteX3" fmla="*/ 5691151 w 9268691"/>
              <a:gd name="connsiteY3" fmla="*/ 2641600 h 2663340"/>
              <a:gd name="connsiteX4" fmla="*/ 4710546 w 9268691"/>
              <a:gd name="connsiteY4" fmla="*/ 1921164 h 2663340"/>
              <a:gd name="connsiteX5" fmla="*/ 5514109 w 9268691"/>
              <a:gd name="connsiteY5" fmla="*/ 341746 h 2663340"/>
              <a:gd name="connsiteX6" fmla="*/ 7398327 w 9268691"/>
              <a:gd name="connsiteY6" fmla="*/ 92364 h 2663340"/>
              <a:gd name="connsiteX7" fmla="*/ 8977746 w 9268691"/>
              <a:gd name="connsiteY7" fmla="*/ 895928 h 2663340"/>
              <a:gd name="connsiteX8" fmla="*/ 9144000 w 9268691"/>
              <a:gd name="connsiteY8" fmla="*/ 951346 h 2663340"/>
              <a:gd name="connsiteX0" fmla="*/ 0 w 9268691"/>
              <a:gd name="connsiteY0" fmla="*/ 2641600 h 2663340"/>
              <a:gd name="connsiteX1" fmla="*/ 4655127 w 9268691"/>
              <a:gd name="connsiteY1" fmla="*/ 591128 h 2663340"/>
              <a:gd name="connsiteX2" fmla="*/ 6400800 w 9268691"/>
              <a:gd name="connsiteY2" fmla="*/ 1790723 h 2663340"/>
              <a:gd name="connsiteX3" fmla="*/ 5453733 w 9268691"/>
              <a:gd name="connsiteY3" fmla="*/ 2641600 h 2663340"/>
              <a:gd name="connsiteX4" fmla="*/ 4710546 w 9268691"/>
              <a:gd name="connsiteY4" fmla="*/ 1921164 h 2663340"/>
              <a:gd name="connsiteX5" fmla="*/ 5514109 w 9268691"/>
              <a:gd name="connsiteY5" fmla="*/ 341746 h 2663340"/>
              <a:gd name="connsiteX6" fmla="*/ 7398327 w 9268691"/>
              <a:gd name="connsiteY6" fmla="*/ 92364 h 2663340"/>
              <a:gd name="connsiteX7" fmla="*/ 8977746 w 9268691"/>
              <a:gd name="connsiteY7" fmla="*/ 895928 h 2663340"/>
              <a:gd name="connsiteX8" fmla="*/ 9144000 w 9268691"/>
              <a:gd name="connsiteY8" fmla="*/ 951346 h 2663340"/>
              <a:gd name="connsiteX0" fmla="*/ 0 w 9268691"/>
              <a:gd name="connsiteY0" fmla="*/ 2641600 h 2687213"/>
              <a:gd name="connsiteX1" fmla="*/ 4655127 w 9268691"/>
              <a:gd name="connsiteY1" fmla="*/ 591128 h 2687213"/>
              <a:gd name="connsiteX2" fmla="*/ 6400800 w 9268691"/>
              <a:gd name="connsiteY2" fmla="*/ 1790723 h 2687213"/>
              <a:gd name="connsiteX3" fmla="*/ 5453733 w 9268691"/>
              <a:gd name="connsiteY3" fmla="*/ 2641600 h 2687213"/>
              <a:gd name="connsiteX4" fmla="*/ 4710546 w 9268691"/>
              <a:gd name="connsiteY4" fmla="*/ 1921164 h 2687213"/>
              <a:gd name="connsiteX5" fmla="*/ 5514109 w 9268691"/>
              <a:gd name="connsiteY5" fmla="*/ 341746 h 2687213"/>
              <a:gd name="connsiteX6" fmla="*/ 7398327 w 9268691"/>
              <a:gd name="connsiteY6" fmla="*/ 92364 h 2687213"/>
              <a:gd name="connsiteX7" fmla="*/ 8977746 w 9268691"/>
              <a:gd name="connsiteY7" fmla="*/ 895928 h 2687213"/>
              <a:gd name="connsiteX8" fmla="*/ 9144000 w 9268691"/>
              <a:gd name="connsiteY8" fmla="*/ 951346 h 2687213"/>
              <a:gd name="connsiteX0" fmla="*/ 0 w 9268691"/>
              <a:gd name="connsiteY0" fmla="*/ 2641600 h 2663340"/>
              <a:gd name="connsiteX1" fmla="*/ 4655127 w 9268691"/>
              <a:gd name="connsiteY1" fmla="*/ 591128 h 2663340"/>
              <a:gd name="connsiteX2" fmla="*/ 6400800 w 9268691"/>
              <a:gd name="connsiteY2" fmla="*/ 1790723 h 2663340"/>
              <a:gd name="connsiteX3" fmla="*/ 5453733 w 9268691"/>
              <a:gd name="connsiteY3" fmla="*/ 2641600 h 2663340"/>
              <a:gd name="connsiteX4" fmla="*/ 4710546 w 9268691"/>
              <a:gd name="connsiteY4" fmla="*/ 1921164 h 2663340"/>
              <a:gd name="connsiteX5" fmla="*/ 5514109 w 9268691"/>
              <a:gd name="connsiteY5" fmla="*/ 341746 h 2663340"/>
              <a:gd name="connsiteX6" fmla="*/ 7398327 w 9268691"/>
              <a:gd name="connsiteY6" fmla="*/ 92364 h 2663340"/>
              <a:gd name="connsiteX7" fmla="*/ 8977746 w 9268691"/>
              <a:gd name="connsiteY7" fmla="*/ 895928 h 2663340"/>
              <a:gd name="connsiteX8" fmla="*/ 9144000 w 9268691"/>
              <a:gd name="connsiteY8" fmla="*/ 951346 h 2663340"/>
              <a:gd name="connsiteX0" fmla="*/ 0 w 9268691"/>
              <a:gd name="connsiteY0" fmla="*/ 2641600 h 2663340"/>
              <a:gd name="connsiteX1" fmla="*/ 4655127 w 9268691"/>
              <a:gd name="connsiteY1" fmla="*/ 591128 h 2663340"/>
              <a:gd name="connsiteX2" fmla="*/ 6400800 w 9268691"/>
              <a:gd name="connsiteY2" fmla="*/ 1505717 h 2663340"/>
              <a:gd name="connsiteX3" fmla="*/ 5453733 w 9268691"/>
              <a:gd name="connsiteY3" fmla="*/ 2641600 h 2663340"/>
              <a:gd name="connsiteX4" fmla="*/ 4710546 w 9268691"/>
              <a:gd name="connsiteY4" fmla="*/ 1921164 h 2663340"/>
              <a:gd name="connsiteX5" fmla="*/ 5514109 w 9268691"/>
              <a:gd name="connsiteY5" fmla="*/ 341746 h 2663340"/>
              <a:gd name="connsiteX6" fmla="*/ 7398327 w 9268691"/>
              <a:gd name="connsiteY6" fmla="*/ 92364 h 2663340"/>
              <a:gd name="connsiteX7" fmla="*/ 8977746 w 9268691"/>
              <a:gd name="connsiteY7" fmla="*/ 895928 h 2663340"/>
              <a:gd name="connsiteX8" fmla="*/ 9144000 w 9268691"/>
              <a:gd name="connsiteY8" fmla="*/ 951346 h 266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68691" h="2663340">
                <a:moveTo>
                  <a:pt x="0" y="2641600"/>
                </a:moveTo>
                <a:cubicBezTo>
                  <a:pt x="1794163" y="1669473"/>
                  <a:pt x="3588327" y="780442"/>
                  <a:pt x="4655127" y="591128"/>
                </a:cubicBezTo>
                <a:cubicBezTo>
                  <a:pt x="5721927" y="401814"/>
                  <a:pt x="6267699" y="1163972"/>
                  <a:pt x="6400800" y="1505717"/>
                </a:cubicBezTo>
                <a:cubicBezTo>
                  <a:pt x="6533901" y="1847462"/>
                  <a:pt x="6272800" y="2631474"/>
                  <a:pt x="5453733" y="2641600"/>
                </a:cubicBezTo>
                <a:cubicBezTo>
                  <a:pt x="5172024" y="2663340"/>
                  <a:pt x="4700483" y="2304473"/>
                  <a:pt x="4710546" y="1921164"/>
                </a:cubicBezTo>
                <a:cubicBezTo>
                  <a:pt x="4720609" y="1537855"/>
                  <a:pt x="5066146" y="646546"/>
                  <a:pt x="5514109" y="341746"/>
                </a:cubicBezTo>
                <a:cubicBezTo>
                  <a:pt x="5962072" y="36946"/>
                  <a:pt x="6821054" y="0"/>
                  <a:pt x="7398327" y="92364"/>
                </a:cubicBezTo>
                <a:cubicBezTo>
                  <a:pt x="7975600" y="184728"/>
                  <a:pt x="8686801" y="752764"/>
                  <a:pt x="8977746" y="895928"/>
                </a:cubicBezTo>
                <a:cubicBezTo>
                  <a:pt x="9268691" y="1039092"/>
                  <a:pt x="9206345" y="995219"/>
                  <a:pt x="9144000" y="951346"/>
                </a:cubicBezTo>
              </a:path>
            </a:pathLst>
          </a:custGeom>
          <a:ln w="76200">
            <a:solidFill>
              <a:srgbClr val="17703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8396" tIns="19198" rIns="38396" bIns="19198" anchor="ctr"/>
          <a:lstStyle/>
          <a:p>
            <a:pPr algn="ctr" defTabSz="914239">
              <a:defRPr/>
            </a:pPr>
            <a:endParaRPr lang="en-US"/>
          </a:p>
        </p:txBody>
      </p:sp>
      <p:pic>
        <p:nvPicPr>
          <p:cNvPr id="5" name="Image 4" descr="ima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298" y="1035724"/>
            <a:ext cx="4028217" cy="486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 descr="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381" y="1285726"/>
            <a:ext cx="3673434" cy="293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 descr="Rocke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768" y="571434"/>
            <a:ext cx="1642360" cy="128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re 1"/>
          <p:cNvSpPr txBox="1">
            <a:spLocks/>
          </p:cNvSpPr>
          <p:nvPr/>
        </p:nvSpPr>
        <p:spPr>
          <a:xfrm>
            <a:off x="228600" y="4643694"/>
            <a:ext cx="3968080" cy="892865"/>
          </a:xfrm>
          <a:prstGeom prst="rect">
            <a:avLst/>
          </a:prstGeom>
        </p:spPr>
        <p:txBody>
          <a:bodyPr lIns="91424" tIns="45712" rIns="91424" bIns="45712" anchor="ctr">
            <a:normAutofit/>
          </a:bodyPr>
          <a:lstStyle/>
          <a:p>
            <a:pPr defTabSz="914239">
              <a:defRPr/>
            </a:pPr>
            <a:r>
              <a:rPr lang="en-US" sz="2000" cap="all" dirty="0">
                <a:solidFill>
                  <a:srgbClr val="FC7F00"/>
                </a:solidFill>
                <a:latin typeface="ChunkFive" pitchFamily="2" charset="0"/>
                <a:ea typeface="ChunkFive" pitchFamily="2" charset="0"/>
                <a:cs typeface="+mj-cs"/>
              </a:rPr>
              <a:t>www.HADENINTERACTIVE.com</a:t>
            </a: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500030" y="5465130"/>
            <a:ext cx="4447290" cy="117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 eaLnBrk="0" hangingPunct="0">
              <a:spcBef>
                <a:spcPct val="20000"/>
              </a:spcBef>
              <a:buFont typeface="Arial" charset="0"/>
              <a:defRPr sz="4000">
                <a:solidFill>
                  <a:srgbClr val="3B3B3B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6700">
                <a:solidFill>
                  <a:srgbClr val="3B3B3B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5700">
                <a:solidFill>
                  <a:srgbClr val="3B3B3B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800">
                <a:solidFill>
                  <a:srgbClr val="3B3B3B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5pPr>
            <a:lvl6pPr marL="25146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6pPr>
            <a:lvl7pPr marL="29718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7pPr>
            <a:lvl8pPr marL="34290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8pPr>
            <a:lvl9pPr marL="38862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en-US" sz="1300" b="1">
                <a:solidFill>
                  <a:srgbClr val="17703A"/>
                </a:solidFill>
              </a:rPr>
              <a:t>Haden Interactive</a:t>
            </a:r>
          </a:p>
          <a:p>
            <a:pPr algn="just" eaLnBrk="1" hangingPunct="1">
              <a:buFontTx/>
              <a:buNone/>
            </a:pPr>
            <a:r>
              <a:rPr lang="en-US" altLang="en-US" sz="1300" b="1"/>
              <a:t>Address: </a:t>
            </a:r>
            <a:r>
              <a:rPr lang="en-US" altLang="en-US" sz="1300"/>
              <a:t>1337 E. Ash, Fayetteville, AR</a:t>
            </a:r>
          </a:p>
          <a:p>
            <a:pPr algn="just" eaLnBrk="1" hangingPunct="1">
              <a:buFontTx/>
              <a:buNone/>
            </a:pPr>
            <a:r>
              <a:rPr lang="en-US" altLang="en-US" sz="1300" b="1"/>
              <a:t>Phone</a:t>
            </a:r>
            <a:r>
              <a:rPr lang="en-US" altLang="en-US" sz="1300"/>
              <a:t>: 479.966.9761</a:t>
            </a:r>
          </a:p>
          <a:p>
            <a:pPr algn="just" eaLnBrk="1" hangingPunct="1">
              <a:buFontTx/>
              <a:buNone/>
            </a:pPr>
            <a:r>
              <a:rPr lang="en-US" altLang="en-US" sz="1300" b="1"/>
              <a:t>Email: </a:t>
            </a:r>
            <a:r>
              <a:rPr lang="en-US" altLang="en-US" sz="1300"/>
              <a:t>info@hadeninteractive.com</a:t>
            </a:r>
          </a:p>
        </p:txBody>
      </p:sp>
      <p:sp>
        <p:nvSpPr>
          <p:cNvPr id="7178" name="Espace réservé du numéro de diapositive 5"/>
          <p:cNvSpPr txBox="1">
            <a:spLocks/>
          </p:cNvSpPr>
          <p:nvPr/>
        </p:nvSpPr>
        <p:spPr bwMode="auto">
          <a:xfrm>
            <a:off x="7920712" y="6634982"/>
            <a:ext cx="482172" cy="36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396" tIns="19198" rIns="38396" bIns="19198"/>
          <a:lstStyle>
            <a:lvl1pPr eaLnBrk="0" hangingPunct="0">
              <a:spcBef>
                <a:spcPct val="20000"/>
              </a:spcBef>
              <a:buFont typeface="Arial" charset="0"/>
              <a:defRPr sz="4000">
                <a:solidFill>
                  <a:srgbClr val="3B3B3B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6700">
                <a:solidFill>
                  <a:srgbClr val="3B3B3B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5700">
                <a:solidFill>
                  <a:srgbClr val="3B3B3B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800">
                <a:solidFill>
                  <a:srgbClr val="3B3B3B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5pPr>
            <a:lvl6pPr marL="25146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6pPr>
            <a:lvl7pPr marL="29718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7pPr>
            <a:lvl8pPr marL="34290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8pPr>
            <a:lvl9pPr marL="38862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en-US" sz="1000">
                <a:solidFill>
                  <a:srgbClr val="17703A"/>
                </a:solidFill>
                <a:latin typeface="ChunkFive" pitchFamily="2" charset="0"/>
              </a:rPr>
              <a:t>02</a:t>
            </a:r>
          </a:p>
        </p:txBody>
      </p:sp>
      <p:pic>
        <p:nvPicPr>
          <p:cNvPr id="7179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877" y="1291282"/>
            <a:ext cx="3771654" cy="292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853302"/>
      </p:ext>
    </p:extLst>
  </p:cSld>
  <p:clrMapOvr>
    <a:masterClrMapping/>
  </p:clrMapOvr>
  <p:transition advClick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16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Your goal: the best page on the internet for your keyword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221" y="1524001"/>
            <a:ext cx="5957979" cy="4457969"/>
          </a:xfrm>
        </p:spPr>
      </p:pic>
      <p:sp>
        <p:nvSpPr>
          <p:cNvPr id="5" name="TextBox 4"/>
          <p:cNvSpPr txBox="1"/>
          <p:nvPr/>
        </p:nvSpPr>
        <p:spPr>
          <a:xfrm>
            <a:off x="1905000" y="6172200"/>
            <a:ext cx="624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www.hadeninteractive.com/good-content-defined/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Map your content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Find the related keywords for which you already have content.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35" y="2690453"/>
            <a:ext cx="6349665" cy="371034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2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/>
              <a:t>Step 5: Optimize/create spoke content</a:t>
            </a:r>
            <a:endParaRPr lang="en-US" sz="35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922239"/>
            <a:ext cx="7499350" cy="3851721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6019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Yoast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63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Audit plugin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2057400"/>
            <a:ext cx="6712582" cy="318899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9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How to choose topics for new spokes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Create a granular strategy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400800" y="1600200"/>
            <a:ext cx="1219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26" y="2481130"/>
            <a:ext cx="6963747" cy="18957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9400" y="48006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Answer every question you can possibly imagine.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1295400" y="4800600"/>
            <a:ext cx="129540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47800" y="56388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It’s a continuum.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85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Blog title generators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791200"/>
            <a:ext cx="7498080" cy="457200"/>
          </a:xfrm>
        </p:spPr>
        <p:txBody>
          <a:bodyPr>
            <a:normAutofit fontScale="62500" lnSpcReduction="20000"/>
          </a:bodyPr>
          <a:lstStyle/>
          <a:p>
            <a:pPr marL="82296" indent="0">
              <a:buNone/>
            </a:pPr>
            <a:r>
              <a:rPr lang="en-US" dirty="0"/>
              <a:t>https://www.hadeninteractive.com/blog-idea-generators-tools-toys/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05000"/>
            <a:ext cx="6677091" cy="362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3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the Public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430" y="1447800"/>
            <a:ext cx="5402690" cy="4800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4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</a:t>
            </a:r>
            <a:r>
              <a:rPr lang="en-US" dirty="0" smtClean="0"/>
              <a:t>6: </a:t>
            </a:r>
            <a:r>
              <a:rPr lang="en-US" dirty="0" smtClean="0"/>
              <a:t>Link spokes to the hub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720185"/>
            <a:ext cx="7499350" cy="4255829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2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</a:t>
            </a:r>
            <a:r>
              <a:rPr lang="en-US" dirty="0" smtClean="0"/>
              <a:t>7: </a:t>
            </a:r>
            <a:r>
              <a:rPr lang="en-US" dirty="0" smtClean="0"/>
              <a:t>Schedule new spoke content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200" y="2255989"/>
            <a:ext cx="6143800" cy="2914684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1200" y="5638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Edit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9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</a:t>
            </a:r>
            <a:r>
              <a:rPr lang="en-US" dirty="0" smtClean="0"/>
              <a:t>8: </a:t>
            </a:r>
            <a:r>
              <a:rPr lang="en-US" dirty="0" smtClean="0"/>
              <a:t>Find your baseline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684172"/>
            <a:ext cx="7380777" cy="4259428"/>
          </a:xfrm>
          <a:ln>
            <a:solidFill>
              <a:srgbClr val="C0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600200" y="4191000"/>
            <a:ext cx="72390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2600" y="62484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ManageWP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70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3162690" y="428575"/>
            <a:ext cx="2856123" cy="89286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Our Team</a:t>
            </a:r>
          </a:p>
        </p:txBody>
      </p:sp>
      <p:sp>
        <p:nvSpPr>
          <p:cNvPr id="48" name="Titre 1"/>
          <p:cNvSpPr txBox="1">
            <a:spLocks/>
          </p:cNvSpPr>
          <p:nvPr/>
        </p:nvSpPr>
        <p:spPr>
          <a:xfrm>
            <a:off x="5750940" y="1449220"/>
            <a:ext cx="2276922" cy="4515915"/>
          </a:xfrm>
          <a:prstGeom prst="rect">
            <a:avLst/>
          </a:prstGeom>
        </p:spPr>
        <p:txBody>
          <a:bodyPr lIns="91424" tIns="45712" rIns="91424" bIns="45712" anchor="ctr"/>
          <a:lstStyle/>
          <a:p>
            <a:pPr defTabSz="914239">
              <a:defRPr/>
            </a:pPr>
            <a:endParaRPr lang="en-US" sz="1500" dirty="0">
              <a:solidFill>
                <a:srgbClr val="3B3B3B"/>
              </a:solidFill>
              <a:latin typeface="ChunkFive" pitchFamily="2" charset="0"/>
              <a:ea typeface="ChunkFive" pitchFamily="2" charset="0"/>
              <a:cs typeface="+mj-cs"/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1705460" y="4536550"/>
            <a:ext cx="1285791" cy="535719"/>
          </a:xfrm>
          <a:prstGeom prst="rect">
            <a:avLst/>
          </a:prstGeom>
        </p:spPr>
        <p:txBody>
          <a:bodyPr lIns="91424" tIns="45712" rIns="91424" bIns="45712" anchor="ctr"/>
          <a:lstStyle/>
          <a:p>
            <a:pPr defTabSz="914239">
              <a:defRPr/>
            </a:pPr>
            <a:endParaRPr lang="en-US" sz="2000" dirty="0">
              <a:solidFill>
                <a:srgbClr val="3B3B3B"/>
              </a:solidFill>
              <a:latin typeface="ChunkFive" pitchFamily="2" charset="0"/>
              <a:ea typeface="ChunkFive" pitchFamily="2" charset="0"/>
              <a:cs typeface="+mj-cs"/>
            </a:endParaRPr>
          </a:p>
        </p:txBody>
      </p:sp>
      <p:sp>
        <p:nvSpPr>
          <p:cNvPr id="8197" name="Espace réservé du numéro de diapositive 5"/>
          <p:cNvSpPr txBox="1">
            <a:spLocks/>
          </p:cNvSpPr>
          <p:nvPr/>
        </p:nvSpPr>
        <p:spPr bwMode="auto">
          <a:xfrm>
            <a:off x="7920712" y="6634982"/>
            <a:ext cx="482172" cy="36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396" tIns="19198" rIns="38396" bIns="19198"/>
          <a:lstStyle>
            <a:lvl1pPr eaLnBrk="0" hangingPunct="0">
              <a:spcBef>
                <a:spcPct val="20000"/>
              </a:spcBef>
              <a:buFont typeface="Arial" charset="0"/>
              <a:defRPr sz="4000">
                <a:solidFill>
                  <a:srgbClr val="3B3B3B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6700">
                <a:solidFill>
                  <a:srgbClr val="3B3B3B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5700">
                <a:solidFill>
                  <a:srgbClr val="3B3B3B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800">
                <a:solidFill>
                  <a:srgbClr val="3B3B3B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5pPr>
            <a:lvl6pPr marL="25146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6pPr>
            <a:lvl7pPr marL="29718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7pPr>
            <a:lvl8pPr marL="34290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8pPr>
            <a:lvl9pPr marL="38862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en-US" sz="1000">
                <a:solidFill>
                  <a:srgbClr val="17703A"/>
                </a:solidFill>
                <a:latin typeface="ChunkFive" pitchFamily="2" charset="0"/>
              </a:rPr>
              <a:t>06</a:t>
            </a:r>
          </a:p>
        </p:txBody>
      </p:sp>
      <p:pic>
        <p:nvPicPr>
          <p:cNvPr id="819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74" y="554768"/>
            <a:ext cx="1483526" cy="178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8"/>
          <p:cNvSpPr txBox="1">
            <a:spLocks noChangeArrowheads="1"/>
          </p:cNvSpPr>
          <p:nvPr/>
        </p:nvSpPr>
        <p:spPr bwMode="auto">
          <a:xfrm>
            <a:off x="4625872" y="1592872"/>
            <a:ext cx="3294840" cy="59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396" tIns="19198" rIns="38396" bIns="1919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4000">
                <a:solidFill>
                  <a:srgbClr val="3B3B3B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6700">
                <a:solidFill>
                  <a:srgbClr val="3B3B3B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5700">
                <a:solidFill>
                  <a:srgbClr val="3B3B3B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800">
                <a:solidFill>
                  <a:srgbClr val="3B3B3B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5pPr>
            <a:lvl6pPr marL="25146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6pPr>
            <a:lvl7pPr marL="29718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7pPr>
            <a:lvl8pPr marL="34290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8pPr>
            <a:lvl9pPr marL="3886200" indent="-228600" defTabSz="2176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rgbClr val="3B3B3B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charset="0"/>
              </a:rPr>
              <a:t>Meet us here at WordCamp or at www.hadeninteractive.com</a:t>
            </a:r>
          </a:p>
        </p:txBody>
      </p:sp>
      <p:pic>
        <p:nvPicPr>
          <p:cNvPr id="820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99" y="3150030"/>
            <a:ext cx="2704329" cy="330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90" y="3550826"/>
            <a:ext cx="4192810" cy="117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TextBox 3"/>
          <p:cNvSpPr txBox="1">
            <a:spLocks noChangeArrowheads="1"/>
          </p:cNvSpPr>
          <p:nvPr/>
        </p:nvSpPr>
        <p:spPr bwMode="auto">
          <a:xfrm>
            <a:off x="379190" y="4804013"/>
            <a:ext cx="4192810" cy="31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396" tIns="19198" rIns="38396" bIns="19198">
            <a:spAutoFit/>
          </a:bodyPr>
          <a:lstStyle/>
          <a:p>
            <a:r>
              <a:rPr lang="en-US" altLang="en-US" dirty="0" smtClean="0"/>
              <a:t> Rebecca       Rosie        Gideon      Brittany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6836562"/>
      </p:ext>
    </p:extLst>
  </p:cSld>
  <p:clrMapOvr>
    <a:masterClrMapping/>
  </p:clrMapOvr>
  <p:transition advClick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8" grpId="0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</a:t>
            </a:r>
            <a:r>
              <a:rPr lang="en-US" dirty="0" smtClean="0"/>
              <a:t>9: </a:t>
            </a:r>
            <a:r>
              <a:rPr lang="en-US" dirty="0" smtClean="0"/>
              <a:t>Monitor </a:t>
            </a:r>
            <a:r>
              <a:rPr lang="en-US" dirty="0" smtClean="0"/>
              <a:t>content rankings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07" y="1447800"/>
            <a:ext cx="6059335" cy="4800600"/>
          </a:xfrm>
        </p:spPr>
      </p:pic>
      <p:sp>
        <p:nvSpPr>
          <p:cNvPr id="7" name="TextBox 6"/>
          <p:cNvSpPr txBox="1"/>
          <p:nvPr/>
        </p:nvSpPr>
        <p:spPr>
          <a:xfrm>
            <a:off x="2057400" y="6477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www.Managewp.com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5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10: Keep </a:t>
            </a:r>
            <a:r>
              <a:rPr lang="en-US" dirty="0" smtClean="0"/>
              <a:t>working on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Improve your posts/pages.</a:t>
            </a:r>
          </a:p>
          <a:p>
            <a:r>
              <a:rPr lang="en-US" dirty="0" smtClean="0"/>
              <a:t>Add to your posts/pages.</a:t>
            </a:r>
          </a:p>
          <a:p>
            <a:r>
              <a:rPr lang="en-US" dirty="0" smtClean="0"/>
              <a:t>Add more spokes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Share in social media.</a:t>
            </a:r>
            <a:endParaRPr lang="en-US" dirty="0" smtClean="0"/>
          </a:p>
          <a:p>
            <a:r>
              <a:rPr lang="en-US" dirty="0" smtClean="0"/>
              <a:t>Ask for links from relevant, high quality websites.</a:t>
            </a:r>
            <a:endParaRPr lang="en-US" dirty="0" smtClean="0"/>
          </a:p>
          <a:p>
            <a:r>
              <a:rPr lang="en-US" dirty="0" smtClean="0"/>
              <a:t>Be persistent.</a:t>
            </a:r>
          </a:p>
          <a:p>
            <a:r>
              <a:rPr lang="en-US" dirty="0" smtClean="0"/>
              <a:t>As you rank with one content cluster, add another… and another…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0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Ellipse 5"/>
          <p:cNvSpPr/>
          <p:nvPr/>
        </p:nvSpPr>
        <p:spPr>
          <a:xfrm>
            <a:off x="4861004" y="4654805"/>
            <a:ext cx="641705" cy="750007"/>
          </a:xfrm>
          <a:prstGeom prst="ellipse">
            <a:avLst/>
          </a:prstGeom>
          <a:solidFill>
            <a:srgbClr val="177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Get in Touch</a:t>
            </a:r>
          </a:p>
        </p:txBody>
      </p:sp>
      <p:sp>
        <p:nvSpPr>
          <p:cNvPr id="9" name="Espace réservé du numéro de diapositive 5"/>
          <p:cNvSpPr txBox="1">
            <a:spLocks/>
          </p:cNvSpPr>
          <p:nvPr/>
        </p:nvSpPr>
        <p:spPr>
          <a:xfrm>
            <a:off x="7920712" y="6634982"/>
            <a:ext cx="482172" cy="365877"/>
          </a:xfrm>
          <a:prstGeom prst="rect">
            <a:avLst/>
          </a:prstGeom>
        </p:spPr>
        <p:txBody>
          <a:bodyPr lIns="38396" tIns="19198" rIns="38396" bIns="19198"/>
          <a:lstStyle>
            <a:lvl1pPr algn="ctr">
              <a:defRPr>
                <a:solidFill>
                  <a:srgbClr val="17703A"/>
                </a:solidFill>
                <a:latin typeface="ChunkFive" pitchFamily="2" charset="0"/>
                <a:ea typeface="ChunkFive" pitchFamily="2" charset="0"/>
              </a:defRPr>
            </a:lvl1pPr>
          </a:lstStyle>
          <a:p>
            <a:pPr defTabSz="914239">
              <a:defRPr/>
            </a:pPr>
            <a:r>
              <a:rPr lang="fr-BE" sz="1000" dirty="0"/>
              <a:t>29</a:t>
            </a:r>
          </a:p>
        </p:txBody>
      </p:sp>
      <p:grpSp>
        <p:nvGrpSpPr>
          <p:cNvPr id="59" name="Groupe 58"/>
          <p:cNvGrpSpPr>
            <a:grpSpLocks/>
          </p:cNvGrpSpPr>
          <p:nvPr/>
        </p:nvGrpSpPr>
        <p:grpSpPr bwMode="auto">
          <a:xfrm>
            <a:off x="4893746" y="3469873"/>
            <a:ext cx="668854" cy="750007"/>
            <a:chOff x="13050050" y="7787488"/>
            <a:chExt cx="1500198" cy="1500198"/>
          </a:xfrm>
        </p:grpSpPr>
        <p:sp>
          <p:nvSpPr>
            <p:cNvPr id="8" name="Ellipse 7"/>
            <p:cNvSpPr/>
            <p:nvPr/>
          </p:nvSpPr>
          <p:spPr>
            <a:xfrm>
              <a:off x="13050050" y="7787488"/>
              <a:ext cx="1500198" cy="1500198"/>
            </a:xfrm>
            <a:prstGeom prst="ellipse">
              <a:avLst/>
            </a:prstGeom>
            <a:solidFill>
              <a:srgbClr val="1770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7131" name="Image 9" descr="Addres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5802" y="8244782"/>
              <a:ext cx="901587" cy="685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" name="Groupe 55"/>
          <p:cNvGrpSpPr>
            <a:grpSpLocks/>
          </p:cNvGrpSpPr>
          <p:nvPr/>
        </p:nvGrpSpPr>
        <p:grpSpPr bwMode="auto">
          <a:xfrm>
            <a:off x="685800" y="3429397"/>
            <a:ext cx="724999" cy="750007"/>
            <a:chOff x="2191474" y="6858794"/>
            <a:chExt cx="1500198" cy="1500198"/>
          </a:xfrm>
        </p:grpSpPr>
        <p:sp>
          <p:nvSpPr>
            <p:cNvPr id="5" name="Ellipse 4"/>
            <p:cNvSpPr/>
            <p:nvPr/>
          </p:nvSpPr>
          <p:spPr>
            <a:xfrm>
              <a:off x="2191474" y="6858794"/>
              <a:ext cx="1500198" cy="1500198"/>
            </a:xfrm>
            <a:prstGeom prst="ellipse">
              <a:avLst/>
            </a:prstGeom>
            <a:solidFill>
              <a:srgbClr val="1770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7129" name="Image 10" descr="Email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7226" y="7171653"/>
              <a:ext cx="901587" cy="90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" name="Groupe 57"/>
          <p:cNvGrpSpPr>
            <a:grpSpLocks/>
          </p:cNvGrpSpPr>
          <p:nvPr/>
        </p:nvGrpSpPr>
        <p:grpSpPr bwMode="auto">
          <a:xfrm>
            <a:off x="4893746" y="2321450"/>
            <a:ext cx="668854" cy="750007"/>
            <a:chOff x="13050050" y="4644216"/>
            <a:chExt cx="1500198" cy="1500198"/>
          </a:xfrm>
        </p:grpSpPr>
        <p:sp>
          <p:nvSpPr>
            <p:cNvPr id="7" name="Ellipse 6"/>
            <p:cNvSpPr/>
            <p:nvPr/>
          </p:nvSpPr>
          <p:spPr>
            <a:xfrm>
              <a:off x="13050050" y="4644216"/>
              <a:ext cx="1500198" cy="1500198"/>
            </a:xfrm>
            <a:prstGeom prst="ellipse">
              <a:avLst/>
            </a:prstGeom>
            <a:solidFill>
              <a:srgbClr val="1770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7127" name="Image 11" descr="Phon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78678" y="4858530"/>
              <a:ext cx="622222" cy="1079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" name="Groupe 56"/>
          <p:cNvGrpSpPr>
            <a:grpSpLocks/>
          </p:cNvGrpSpPr>
          <p:nvPr/>
        </p:nvGrpSpPr>
        <p:grpSpPr bwMode="auto">
          <a:xfrm>
            <a:off x="685800" y="4572265"/>
            <a:ext cx="768206" cy="750007"/>
            <a:chOff x="2191474" y="9144810"/>
            <a:chExt cx="1500198" cy="1500198"/>
          </a:xfrm>
        </p:grpSpPr>
        <p:sp>
          <p:nvSpPr>
            <p:cNvPr id="6" name="Ellipse 5"/>
            <p:cNvSpPr/>
            <p:nvPr/>
          </p:nvSpPr>
          <p:spPr>
            <a:xfrm>
              <a:off x="2191474" y="9144810"/>
              <a:ext cx="1500198" cy="1500198"/>
            </a:xfrm>
            <a:prstGeom prst="ellipse">
              <a:avLst/>
            </a:prstGeom>
            <a:solidFill>
              <a:srgbClr val="1770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7125" name="Image 12" descr="Skyp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7226" y="9502000"/>
              <a:ext cx="850794" cy="787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5" name="Groupe 54"/>
          <p:cNvGrpSpPr>
            <a:grpSpLocks/>
          </p:cNvGrpSpPr>
          <p:nvPr/>
        </p:nvGrpSpPr>
        <p:grpSpPr bwMode="auto">
          <a:xfrm>
            <a:off x="751484" y="2285735"/>
            <a:ext cx="702522" cy="750007"/>
            <a:chOff x="2191474" y="4572778"/>
            <a:chExt cx="1500198" cy="1500198"/>
          </a:xfrm>
        </p:grpSpPr>
        <p:sp>
          <p:nvSpPr>
            <p:cNvPr id="4" name="Ellipse 3"/>
            <p:cNvSpPr/>
            <p:nvPr/>
          </p:nvSpPr>
          <p:spPr>
            <a:xfrm>
              <a:off x="2191474" y="4572778"/>
              <a:ext cx="1500198" cy="1500198"/>
            </a:xfrm>
            <a:prstGeom prst="ellipse">
              <a:avLst/>
            </a:prstGeom>
            <a:solidFill>
              <a:srgbClr val="1770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7123" name="Image 13" descr="Website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7226" y="4929968"/>
              <a:ext cx="888889" cy="90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" name="Titre 1"/>
          <p:cNvSpPr txBox="1">
            <a:spLocks/>
          </p:cNvSpPr>
          <p:nvPr/>
        </p:nvSpPr>
        <p:spPr>
          <a:xfrm>
            <a:off x="1410799" y="2428594"/>
            <a:ext cx="3107329" cy="500005"/>
          </a:xfrm>
          <a:prstGeom prst="rect">
            <a:avLst/>
          </a:prstGeom>
        </p:spPr>
        <p:txBody>
          <a:bodyPr lIns="91424" tIns="45712" rIns="91424" bIns="45712" anchor="ctr">
            <a:normAutofit fontScale="92500"/>
          </a:bodyPr>
          <a:lstStyle/>
          <a:p>
            <a:pPr>
              <a:defRPr/>
            </a:pPr>
            <a:r>
              <a:rPr lang="en-US" sz="2000" dirty="0">
                <a:solidFill>
                  <a:srgbClr val="3B3B3B"/>
                </a:solidFill>
                <a:latin typeface="ChunkFive" pitchFamily="2" charset="0"/>
                <a:ea typeface="ChunkFive" pitchFamily="2" charset="0"/>
                <a:cs typeface="+mj-cs"/>
              </a:rPr>
              <a:t>www.HadenInteractive.com</a:t>
            </a:r>
          </a:p>
        </p:txBody>
      </p:sp>
      <p:sp>
        <p:nvSpPr>
          <p:cNvPr id="50" name="Titre 1"/>
          <p:cNvSpPr txBox="1">
            <a:spLocks/>
          </p:cNvSpPr>
          <p:nvPr/>
        </p:nvSpPr>
        <p:spPr>
          <a:xfrm>
            <a:off x="1410799" y="3572255"/>
            <a:ext cx="3107329" cy="500005"/>
          </a:xfrm>
          <a:prstGeom prst="rect">
            <a:avLst/>
          </a:prstGeom>
        </p:spPr>
        <p:txBody>
          <a:bodyPr lIns="91424" tIns="45712" rIns="91424" bIns="45712" anchor="ctr">
            <a:normAutofit fontScale="77500" lnSpcReduction="20000"/>
          </a:bodyPr>
          <a:lstStyle/>
          <a:p>
            <a:pPr>
              <a:defRPr/>
            </a:pPr>
            <a:r>
              <a:rPr lang="en-US" sz="2000" dirty="0">
                <a:solidFill>
                  <a:srgbClr val="3B3B3B"/>
                </a:solidFill>
                <a:latin typeface="ChunkFive" pitchFamily="2" charset="0"/>
                <a:ea typeface="ChunkFive" pitchFamily="2" charset="0"/>
                <a:cs typeface="+mj-cs"/>
              </a:rPr>
              <a:t>Rebecca@HadenInteractive.com</a:t>
            </a:r>
          </a:p>
        </p:txBody>
      </p:sp>
      <p:sp>
        <p:nvSpPr>
          <p:cNvPr id="51" name="Titre 1"/>
          <p:cNvSpPr txBox="1">
            <a:spLocks/>
          </p:cNvSpPr>
          <p:nvPr/>
        </p:nvSpPr>
        <p:spPr>
          <a:xfrm>
            <a:off x="1410799" y="4715123"/>
            <a:ext cx="3107329" cy="500005"/>
          </a:xfrm>
          <a:prstGeom prst="rect">
            <a:avLst/>
          </a:prstGeom>
        </p:spPr>
        <p:txBody>
          <a:bodyPr lIns="91424" tIns="45712" rIns="91424" bIns="45712" anchor="ctr">
            <a:normAutofit/>
          </a:bodyPr>
          <a:lstStyle/>
          <a:p>
            <a:pPr>
              <a:defRPr/>
            </a:pPr>
            <a:r>
              <a:rPr lang="en-US" sz="2000" dirty="0">
                <a:solidFill>
                  <a:srgbClr val="3B3B3B"/>
                </a:solidFill>
                <a:latin typeface="ChunkFive" pitchFamily="2" charset="0"/>
                <a:ea typeface="ChunkFive" pitchFamily="2" charset="0"/>
                <a:cs typeface="+mj-cs"/>
              </a:rPr>
              <a:t>Haden Interactive</a:t>
            </a:r>
          </a:p>
        </p:txBody>
      </p:sp>
      <p:sp>
        <p:nvSpPr>
          <p:cNvPr id="52" name="Titre 1"/>
          <p:cNvSpPr txBox="1">
            <a:spLocks/>
          </p:cNvSpPr>
          <p:nvPr/>
        </p:nvSpPr>
        <p:spPr>
          <a:xfrm>
            <a:off x="5509854" y="2428594"/>
            <a:ext cx="3107329" cy="500005"/>
          </a:xfrm>
          <a:prstGeom prst="rect">
            <a:avLst/>
          </a:prstGeom>
        </p:spPr>
        <p:txBody>
          <a:bodyPr lIns="91424" tIns="45712" rIns="91424" bIns="45712" anchor="ctr">
            <a:normAutofit/>
          </a:bodyPr>
          <a:lstStyle/>
          <a:p>
            <a:pPr>
              <a:defRPr/>
            </a:pPr>
            <a:r>
              <a:rPr lang="en-US" sz="2000" dirty="0">
                <a:solidFill>
                  <a:srgbClr val="3B3B3B"/>
                </a:solidFill>
                <a:latin typeface="ChunkFive" pitchFamily="2" charset="0"/>
                <a:ea typeface="ChunkFive" pitchFamily="2" charset="0"/>
                <a:cs typeface="+mj-cs"/>
              </a:rPr>
              <a:t>(479) 966-9761</a:t>
            </a:r>
          </a:p>
        </p:txBody>
      </p:sp>
      <p:sp>
        <p:nvSpPr>
          <p:cNvPr id="53" name="Titre 1"/>
          <p:cNvSpPr txBox="1">
            <a:spLocks/>
          </p:cNvSpPr>
          <p:nvPr/>
        </p:nvSpPr>
        <p:spPr>
          <a:xfrm>
            <a:off x="5502710" y="3344475"/>
            <a:ext cx="3004347" cy="1000009"/>
          </a:xfrm>
          <a:prstGeom prst="rect">
            <a:avLst/>
          </a:prstGeom>
        </p:spPr>
        <p:txBody>
          <a:bodyPr lIns="91424" tIns="45712" rIns="91424" bIns="45712" anchor="ctr"/>
          <a:lstStyle/>
          <a:p>
            <a:pPr>
              <a:defRPr/>
            </a:pPr>
            <a:r>
              <a:rPr lang="en-US" sz="1700" dirty="0">
                <a:solidFill>
                  <a:srgbClr val="3B3B3B"/>
                </a:solidFill>
                <a:latin typeface="ChunkFive" pitchFamily="2" charset="0"/>
                <a:ea typeface="ChunkFive" pitchFamily="2" charset="0"/>
                <a:cs typeface="+mj-cs"/>
              </a:rPr>
              <a:t>1337 E. Ash</a:t>
            </a:r>
          </a:p>
          <a:p>
            <a:pPr>
              <a:defRPr/>
            </a:pPr>
            <a:r>
              <a:rPr lang="en-US" sz="1700" dirty="0">
                <a:solidFill>
                  <a:srgbClr val="3B3B3B"/>
                </a:solidFill>
                <a:latin typeface="ChunkFive" pitchFamily="2" charset="0"/>
                <a:ea typeface="ChunkFive" pitchFamily="2" charset="0"/>
                <a:cs typeface="+mj-cs"/>
              </a:rPr>
              <a:t>Fayetteville, AR, 72703</a:t>
            </a:r>
          </a:p>
        </p:txBody>
      </p:sp>
      <p:cxnSp>
        <p:nvCxnSpPr>
          <p:cNvPr id="54" name="Connecteur droit 53"/>
          <p:cNvCxnSpPr/>
          <p:nvPr/>
        </p:nvCxnSpPr>
        <p:spPr>
          <a:xfrm rot="16200000" flipH="1">
            <a:off x="2254617" y="3826027"/>
            <a:ext cx="4607979" cy="27383"/>
          </a:xfrm>
          <a:prstGeom prst="line">
            <a:avLst/>
          </a:prstGeom>
          <a:ln w="76200">
            <a:solidFill>
              <a:srgbClr val="FC7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Image 7" descr="Twitt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815" y="4829410"/>
            <a:ext cx="541104" cy="46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1" name="TextBox 1"/>
          <p:cNvSpPr txBox="1">
            <a:spLocks noChangeArrowheads="1"/>
          </p:cNvSpPr>
          <p:nvPr/>
        </p:nvSpPr>
        <p:spPr bwMode="auto">
          <a:xfrm>
            <a:off x="5662244" y="4601630"/>
            <a:ext cx="2069171" cy="59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396" tIns="19198" rIns="38396" bIns="19198">
            <a:spAutoFit/>
          </a:bodyPr>
          <a:lstStyle/>
          <a:p>
            <a:r>
              <a:rPr lang="en-US" altLang="en-US"/>
              <a:t>@RebeccaHaden</a:t>
            </a:r>
          </a:p>
          <a:p>
            <a:r>
              <a:rPr lang="en-US" altLang="en-US"/>
              <a:t>@HadenInteractiv</a:t>
            </a:r>
          </a:p>
        </p:txBody>
      </p:sp>
    </p:spTree>
    <p:extLst>
      <p:ext uri="{BB962C8B-B14F-4D97-AF65-F5344CB8AC3E}">
        <p14:creationId xmlns:p14="http://schemas.microsoft.com/office/powerpoint/2010/main" val="2346469021"/>
      </p:ext>
    </p:extLst>
  </p:cSld>
  <p:clrMapOvr>
    <a:masterClrMapping/>
  </p:clrMapOvr>
  <p:transition advClick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9" grpId="0"/>
      <p:bldP spid="50" grpId="0"/>
      <p:bldP spid="51" grpId="0"/>
      <p:bldP spid="52" grpId="0"/>
      <p:bldP spid="5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756" y="1785731"/>
            <a:ext cx="7772489" cy="1142868"/>
          </a:xfrm>
        </p:spPr>
        <p:txBody>
          <a:bodyPr lIns="38396" tIns="19198" rIns="38396" bIns="19198">
            <a:normAutofit/>
          </a:bodyPr>
          <a:lstStyle/>
          <a:p>
            <a:pPr algn="ctr" defTabSz="914239">
              <a:defRPr/>
            </a:pPr>
            <a:r>
              <a:rPr lang="en-US" cap="none" dirty="0" smtClean="0">
                <a:cs typeface="+mj-cs"/>
              </a:rPr>
              <a:t>Thank you for your attention </a:t>
            </a:r>
            <a:r>
              <a:rPr lang="en-US" dirty="0" smtClean="0">
                <a:cs typeface="+mj-cs"/>
              </a:rPr>
              <a:t>!</a:t>
            </a:r>
            <a:endParaRPr lang="en-US" dirty="0">
              <a:cs typeface="+mj-cs"/>
            </a:endParaRPr>
          </a:p>
        </p:txBody>
      </p:sp>
      <p:grpSp>
        <p:nvGrpSpPr>
          <p:cNvPr id="3" name="Groupe 5"/>
          <p:cNvGrpSpPr>
            <a:grpSpLocks/>
          </p:cNvGrpSpPr>
          <p:nvPr/>
        </p:nvGrpSpPr>
        <p:grpSpPr bwMode="auto">
          <a:xfrm flipH="1" flipV="1">
            <a:off x="4572298" y="3643685"/>
            <a:ext cx="4527057" cy="1330964"/>
            <a:chOff x="-23104" y="5930100"/>
            <a:chExt cx="12073022" cy="2663340"/>
          </a:xfrm>
        </p:grpSpPr>
        <p:sp>
          <p:nvSpPr>
            <p:cNvPr id="4" name="Forme libre 3"/>
            <p:cNvSpPr/>
            <p:nvPr/>
          </p:nvSpPr>
          <p:spPr>
            <a:xfrm>
              <a:off x="-23104" y="5930100"/>
              <a:ext cx="9269477" cy="2663340"/>
            </a:xfrm>
            <a:custGeom>
              <a:avLst/>
              <a:gdLst>
                <a:gd name="connsiteX0" fmla="*/ 0 w 9268691"/>
                <a:gd name="connsiteY0" fmla="*/ 2641600 h 2655454"/>
                <a:gd name="connsiteX1" fmla="*/ 4655127 w 9268691"/>
                <a:gd name="connsiteY1" fmla="*/ 591128 h 2655454"/>
                <a:gd name="connsiteX2" fmla="*/ 6400800 w 9268691"/>
                <a:gd name="connsiteY2" fmla="*/ 2004291 h 2655454"/>
                <a:gd name="connsiteX3" fmla="*/ 5403273 w 9268691"/>
                <a:gd name="connsiteY3" fmla="*/ 2641600 h 2655454"/>
                <a:gd name="connsiteX4" fmla="*/ 4710546 w 9268691"/>
                <a:gd name="connsiteY4" fmla="*/ 1921164 h 2655454"/>
                <a:gd name="connsiteX5" fmla="*/ 5514109 w 9268691"/>
                <a:gd name="connsiteY5" fmla="*/ 341746 h 2655454"/>
                <a:gd name="connsiteX6" fmla="*/ 7398327 w 9268691"/>
                <a:gd name="connsiteY6" fmla="*/ 92364 h 2655454"/>
                <a:gd name="connsiteX7" fmla="*/ 8977746 w 9268691"/>
                <a:gd name="connsiteY7" fmla="*/ 895928 h 2655454"/>
                <a:gd name="connsiteX8" fmla="*/ 9144000 w 9268691"/>
                <a:gd name="connsiteY8" fmla="*/ 951346 h 2655454"/>
                <a:gd name="connsiteX0" fmla="*/ 0 w 9268691"/>
                <a:gd name="connsiteY0" fmla="*/ 2641600 h 2655454"/>
                <a:gd name="connsiteX1" fmla="*/ 4655127 w 9268691"/>
                <a:gd name="connsiteY1" fmla="*/ 591128 h 2655454"/>
                <a:gd name="connsiteX2" fmla="*/ 6400800 w 9268691"/>
                <a:gd name="connsiteY2" fmla="*/ 2004291 h 2655454"/>
                <a:gd name="connsiteX3" fmla="*/ 5665921 w 9268691"/>
                <a:gd name="connsiteY3" fmla="*/ 2641600 h 2655454"/>
                <a:gd name="connsiteX4" fmla="*/ 4710546 w 9268691"/>
                <a:gd name="connsiteY4" fmla="*/ 1921164 h 2655454"/>
                <a:gd name="connsiteX5" fmla="*/ 5514109 w 9268691"/>
                <a:gd name="connsiteY5" fmla="*/ 341746 h 2655454"/>
                <a:gd name="connsiteX6" fmla="*/ 7398327 w 9268691"/>
                <a:gd name="connsiteY6" fmla="*/ 92364 h 2655454"/>
                <a:gd name="connsiteX7" fmla="*/ 8977746 w 9268691"/>
                <a:gd name="connsiteY7" fmla="*/ 895928 h 2655454"/>
                <a:gd name="connsiteX8" fmla="*/ 9144000 w 9268691"/>
                <a:gd name="connsiteY8" fmla="*/ 951346 h 2655454"/>
                <a:gd name="connsiteX0" fmla="*/ 0 w 9268691"/>
                <a:gd name="connsiteY0" fmla="*/ 2641600 h 2655454"/>
                <a:gd name="connsiteX1" fmla="*/ 4655127 w 9268691"/>
                <a:gd name="connsiteY1" fmla="*/ 591128 h 2655454"/>
                <a:gd name="connsiteX2" fmla="*/ 6400800 w 9268691"/>
                <a:gd name="connsiteY2" fmla="*/ 2004291 h 2655454"/>
                <a:gd name="connsiteX3" fmla="*/ 5428503 w 9268691"/>
                <a:gd name="connsiteY3" fmla="*/ 2641600 h 2655454"/>
                <a:gd name="connsiteX4" fmla="*/ 4710546 w 9268691"/>
                <a:gd name="connsiteY4" fmla="*/ 1921164 h 2655454"/>
                <a:gd name="connsiteX5" fmla="*/ 5514109 w 9268691"/>
                <a:gd name="connsiteY5" fmla="*/ 341746 h 2655454"/>
                <a:gd name="connsiteX6" fmla="*/ 7398327 w 9268691"/>
                <a:gd name="connsiteY6" fmla="*/ 92364 h 2655454"/>
                <a:gd name="connsiteX7" fmla="*/ 8977746 w 9268691"/>
                <a:gd name="connsiteY7" fmla="*/ 895928 h 2655454"/>
                <a:gd name="connsiteX8" fmla="*/ 9144000 w 9268691"/>
                <a:gd name="connsiteY8" fmla="*/ 951346 h 2655454"/>
                <a:gd name="connsiteX0" fmla="*/ 0 w 9268691"/>
                <a:gd name="connsiteY0" fmla="*/ 2641600 h 2663340"/>
                <a:gd name="connsiteX1" fmla="*/ 4655127 w 9268691"/>
                <a:gd name="connsiteY1" fmla="*/ 591128 h 2663340"/>
                <a:gd name="connsiteX2" fmla="*/ 6400800 w 9268691"/>
                <a:gd name="connsiteY2" fmla="*/ 1790723 h 2663340"/>
                <a:gd name="connsiteX3" fmla="*/ 5428503 w 9268691"/>
                <a:gd name="connsiteY3" fmla="*/ 2641600 h 2663340"/>
                <a:gd name="connsiteX4" fmla="*/ 4710546 w 9268691"/>
                <a:gd name="connsiteY4" fmla="*/ 1921164 h 2663340"/>
                <a:gd name="connsiteX5" fmla="*/ 5514109 w 9268691"/>
                <a:gd name="connsiteY5" fmla="*/ 341746 h 2663340"/>
                <a:gd name="connsiteX6" fmla="*/ 7398327 w 9268691"/>
                <a:gd name="connsiteY6" fmla="*/ 92364 h 2663340"/>
                <a:gd name="connsiteX7" fmla="*/ 8977746 w 9268691"/>
                <a:gd name="connsiteY7" fmla="*/ 895928 h 2663340"/>
                <a:gd name="connsiteX8" fmla="*/ 9144000 w 9268691"/>
                <a:gd name="connsiteY8" fmla="*/ 951346 h 2663340"/>
                <a:gd name="connsiteX0" fmla="*/ 0 w 9268691"/>
                <a:gd name="connsiteY0" fmla="*/ 2641600 h 2663340"/>
                <a:gd name="connsiteX1" fmla="*/ 4655127 w 9268691"/>
                <a:gd name="connsiteY1" fmla="*/ 591128 h 2663340"/>
                <a:gd name="connsiteX2" fmla="*/ 6400800 w 9268691"/>
                <a:gd name="connsiteY2" fmla="*/ 1790723 h 2663340"/>
                <a:gd name="connsiteX3" fmla="*/ 5691151 w 9268691"/>
                <a:gd name="connsiteY3" fmla="*/ 2641600 h 2663340"/>
                <a:gd name="connsiteX4" fmla="*/ 4710546 w 9268691"/>
                <a:gd name="connsiteY4" fmla="*/ 1921164 h 2663340"/>
                <a:gd name="connsiteX5" fmla="*/ 5514109 w 9268691"/>
                <a:gd name="connsiteY5" fmla="*/ 341746 h 2663340"/>
                <a:gd name="connsiteX6" fmla="*/ 7398327 w 9268691"/>
                <a:gd name="connsiteY6" fmla="*/ 92364 h 2663340"/>
                <a:gd name="connsiteX7" fmla="*/ 8977746 w 9268691"/>
                <a:gd name="connsiteY7" fmla="*/ 895928 h 2663340"/>
                <a:gd name="connsiteX8" fmla="*/ 9144000 w 9268691"/>
                <a:gd name="connsiteY8" fmla="*/ 951346 h 2663340"/>
                <a:gd name="connsiteX0" fmla="*/ 0 w 9268691"/>
                <a:gd name="connsiteY0" fmla="*/ 2641600 h 2663340"/>
                <a:gd name="connsiteX1" fmla="*/ 4655127 w 9268691"/>
                <a:gd name="connsiteY1" fmla="*/ 591128 h 2663340"/>
                <a:gd name="connsiteX2" fmla="*/ 6400800 w 9268691"/>
                <a:gd name="connsiteY2" fmla="*/ 1790723 h 2663340"/>
                <a:gd name="connsiteX3" fmla="*/ 5691151 w 9268691"/>
                <a:gd name="connsiteY3" fmla="*/ 2641600 h 2663340"/>
                <a:gd name="connsiteX4" fmla="*/ 4710546 w 9268691"/>
                <a:gd name="connsiteY4" fmla="*/ 1921164 h 2663340"/>
                <a:gd name="connsiteX5" fmla="*/ 5514109 w 9268691"/>
                <a:gd name="connsiteY5" fmla="*/ 341746 h 2663340"/>
                <a:gd name="connsiteX6" fmla="*/ 7398327 w 9268691"/>
                <a:gd name="connsiteY6" fmla="*/ 92364 h 2663340"/>
                <a:gd name="connsiteX7" fmla="*/ 8977746 w 9268691"/>
                <a:gd name="connsiteY7" fmla="*/ 895928 h 2663340"/>
                <a:gd name="connsiteX8" fmla="*/ 9144000 w 9268691"/>
                <a:gd name="connsiteY8" fmla="*/ 951346 h 2663340"/>
                <a:gd name="connsiteX0" fmla="*/ 0 w 9268691"/>
                <a:gd name="connsiteY0" fmla="*/ 2641600 h 2663340"/>
                <a:gd name="connsiteX1" fmla="*/ 4655127 w 9268691"/>
                <a:gd name="connsiteY1" fmla="*/ 591128 h 2663340"/>
                <a:gd name="connsiteX2" fmla="*/ 6400800 w 9268691"/>
                <a:gd name="connsiteY2" fmla="*/ 1790723 h 2663340"/>
                <a:gd name="connsiteX3" fmla="*/ 5453733 w 9268691"/>
                <a:gd name="connsiteY3" fmla="*/ 2641600 h 2663340"/>
                <a:gd name="connsiteX4" fmla="*/ 4710546 w 9268691"/>
                <a:gd name="connsiteY4" fmla="*/ 1921164 h 2663340"/>
                <a:gd name="connsiteX5" fmla="*/ 5514109 w 9268691"/>
                <a:gd name="connsiteY5" fmla="*/ 341746 h 2663340"/>
                <a:gd name="connsiteX6" fmla="*/ 7398327 w 9268691"/>
                <a:gd name="connsiteY6" fmla="*/ 92364 h 2663340"/>
                <a:gd name="connsiteX7" fmla="*/ 8977746 w 9268691"/>
                <a:gd name="connsiteY7" fmla="*/ 895928 h 2663340"/>
                <a:gd name="connsiteX8" fmla="*/ 9144000 w 9268691"/>
                <a:gd name="connsiteY8" fmla="*/ 951346 h 2663340"/>
                <a:gd name="connsiteX0" fmla="*/ 0 w 9268691"/>
                <a:gd name="connsiteY0" fmla="*/ 2641600 h 2687213"/>
                <a:gd name="connsiteX1" fmla="*/ 4655127 w 9268691"/>
                <a:gd name="connsiteY1" fmla="*/ 591128 h 2687213"/>
                <a:gd name="connsiteX2" fmla="*/ 6400800 w 9268691"/>
                <a:gd name="connsiteY2" fmla="*/ 1790723 h 2687213"/>
                <a:gd name="connsiteX3" fmla="*/ 5453733 w 9268691"/>
                <a:gd name="connsiteY3" fmla="*/ 2641600 h 2687213"/>
                <a:gd name="connsiteX4" fmla="*/ 4710546 w 9268691"/>
                <a:gd name="connsiteY4" fmla="*/ 1921164 h 2687213"/>
                <a:gd name="connsiteX5" fmla="*/ 5514109 w 9268691"/>
                <a:gd name="connsiteY5" fmla="*/ 341746 h 2687213"/>
                <a:gd name="connsiteX6" fmla="*/ 7398327 w 9268691"/>
                <a:gd name="connsiteY6" fmla="*/ 92364 h 2687213"/>
                <a:gd name="connsiteX7" fmla="*/ 8977746 w 9268691"/>
                <a:gd name="connsiteY7" fmla="*/ 895928 h 2687213"/>
                <a:gd name="connsiteX8" fmla="*/ 9144000 w 9268691"/>
                <a:gd name="connsiteY8" fmla="*/ 951346 h 2687213"/>
                <a:gd name="connsiteX0" fmla="*/ 0 w 9268691"/>
                <a:gd name="connsiteY0" fmla="*/ 2641600 h 2663340"/>
                <a:gd name="connsiteX1" fmla="*/ 4655127 w 9268691"/>
                <a:gd name="connsiteY1" fmla="*/ 591128 h 2663340"/>
                <a:gd name="connsiteX2" fmla="*/ 6400800 w 9268691"/>
                <a:gd name="connsiteY2" fmla="*/ 1790723 h 2663340"/>
                <a:gd name="connsiteX3" fmla="*/ 5453733 w 9268691"/>
                <a:gd name="connsiteY3" fmla="*/ 2641600 h 2663340"/>
                <a:gd name="connsiteX4" fmla="*/ 4710546 w 9268691"/>
                <a:gd name="connsiteY4" fmla="*/ 1921164 h 2663340"/>
                <a:gd name="connsiteX5" fmla="*/ 5514109 w 9268691"/>
                <a:gd name="connsiteY5" fmla="*/ 341746 h 2663340"/>
                <a:gd name="connsiteX6" fmla="*/ 7398327 w 9268691"/>
                <a:gd name="connsiteY6" fmla="*/ 92364 h 2663340"/>
                <a:gd name="connsiteX7" fmla="*/ 8977746 w 9268691"/>
                <a:gd name="connsiteY7" fmla="*/ 895928 h 2663340"/>
                <a:gd name="connsiteX8" fmla="*/ 9144000 w 9268691"/>
                <a:gd name="connsiteY8" fmla="*/ 951346 h 2663340"/>
                <a:gd name="connsiteX0" fmla="*/ 0 w 9268691"/>
                <a:gd name="connsiteY0" fmla="*/ 2641600 h 2663340"/>
                <a:gd name="connsiteX1" fmla="*/ 4655127 w 9268691"/>
                <a:gd name="connsiteY1" fmla="*/ 591128 h 2663340"/>
                <a:gd name="connsiteX2" fmla="*/ 6400800 w 9268691"/>
                <a:gd name="connsiteY2" fmla="*/ 1505717 h 2663340"/>
                <a:gd name="connsiteX3" fmla="*/ 5453733 w 9268691"/>
                <a:gd name="connsiteY3" fmla="*/ 2641600 h 2663340"/>
                <a:gd name="connsiteX4" fmla="*/ 4710546 w 9268691"/>
                <a:gd name="connsiteY4" fmla="*/ 1921164 h 2663340"/>
                <a:gd name="connsiteX5" fmla="*/ 5514109 w 9268691"/>
                <a:gd name="connsiteY5" fmla="*/ 341746 h 2663340"/>
                <a:gd name="connsiteX6" fmla="*/ 7398327 w 9268691"/>
                <a:gd name="connsiteY6" fmla="*/ 92364 h 2663340"/>
                <a:gd name="connsiteX7" fmla="*/ 8977746 w 9268691"/>
                <a:gd name="connsiteY7" fmla="*/ 895928 h 2663340"/>
                <a:gd name="connsiteX8" fmla="*/ 9144000 w 9268691"/>
                <a:gd name="connsiteY8" fmla="*/ 951346 h 266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68691" h="2663340">
                  <a:moveTo>
                    <a:pt x="0" y="2641600"/>
                  </a:moveTo>
                  <a:cubicBezTo>
                    <a:pt x="1794163" y="1669473"/>
                    <a:pt x="3588327" y="780442"/>
                    <a:pt x="4655127" y="591128"/>
                  </a:cubicBezTo>
                  <a:cubicBezTo>
                    <a:pt x="5721927" y="401814"/>
                    <a:pt x="6267699" y="1163972"/>
                    <a:pt x="6400800" y="1505717"/>
                  </a:cubicBezTo>
                  <a:cubicBezTo>
                    <a:pt x="6533901" y="1847462"/>
                    <a:pt x="6272800" y="2631474"/>
                    <a:pt x="5453733" y="2641600"/>
                  </a:cubicBezTo>
                  <a:cubicBezTo>
                    <a:pt x="5172024" y="2663340"/>
                    <a:pt x="4700483" y="2304473"/>
                    <a:pt x="4710546" y="1921164"/>
                  </a:cubicBezTo>
                  <a:cubicBezTo>
                    <a:pt x="4720609" y="1537855"/>
                    <a:pt x="5066146" y="646546"/>
                    <a:pt x="5514109" y="341746"/>
                  </a:cubicBezTo>
                  <a:cubicBezTo>
                    <a:pt x="5962072" y="36946"/>
                    <a:pt x="6821054" y="0"/>
                    <a:pt x="7398327" y="92364"/>
                  </a:cubicBezTo>
                  <a:cubicBezTo>
                    <a:pt x="7975600" y="184728"/>
                    <a:pt x="8686801" y="752764"/>
                    <a:pt x="8977746" y="895928"/>
                  </a:cubicBezTo>
                  <a:cubicBezTo>
                    <a:pt x="9268691" y="1039092"/>
                    <a:pt x="9206345" y="995219"/>
                    <a:pt x="9144000" y="951346"/>
                  </a:cubicBezTo>
                </a:path>
              </a:pathLst>
            </a:custGeom>
            <a:ln w="76200">
              <a:solidFill>
                <a:srgbClr val="17703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239">
                <a:defRPr/>
              </a:pPr>
              <a:endParaRPr lang="en-US"/>
            </a:p>
          </p:txBody>
        </p:sp>
        <p:pic>
          <p:nvPicPr>
            <p:cNvPr id="48136" name="Image 4" descr="Rocke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965" y="6001538"/>
              <a:ext cx="4380953" cy="2565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itre 1"/>
          <p:cNvSpPr txBox="1">
            <a:spLocks/>
          </p:cNvSpPr>
          <p:nvPr/>
        </p:nvSpPr>
        <p:spPr>
          <a:xfrm>
            <a:off x="2589441" y="3000028"/>
            <a:ext cx="4099055" cy="500799"/>
          </a:xfrm>
          <a:prstGeom prst="rect">
            <a:avLst/>
          </a:prstGeom>
        </p:spPr>
        <p:txBody>
          <a:bodyPr lIns="91424" tIns="45712" rIns="91424" bIns="45712" anchor="ctr"/>
          <a:lstStyle/>
          <a:p>
            <a:pPr algn="ctr" defTabSz="914239">
              <a:defRPr/>
            </a:pPr>
            <a:r>
              <a:rPr lang="en-US" sz="2000" cap="all" dirty="0">
                <a:solidFill>
                  <a:srgbClr val="FC7F00"/>
                </a:solidFill>
                <a:latin typeface="ChunkFive" pitchFamily="2" charset="0"/>
                <a:ea typeface="ChunkFive" pitchFamily="2" charset="0"/>
                <a:cs typeface="+mj-cs"/>
              </a:rPr>
              <a:t>www.Hadeninteractive.com</a:t>
            </a:r>
          </a:p>
        </p:txBody>
      </p:sp>
      <p:pic>
        <p:nvPicPr>
          <p:cNvPr id="48133" name="Image 7" descr="Start_butt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232" y="-35715"/>
            <a:ext cx="1381035" cy="55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Image 8" descr="Start_Arrow.png">
            <a:hlinkClick r:id="" action="ppaction://hlinkshowjump?jump=previousslide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457" y="144446"/>
            <a:ext cx="228585" cy="17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53932"/>
      </p:ext>
    </p:extLst>
  </p:cSld>
  <p:clrMapOvr>
    <a:masterClrMapping/>
  </p:clrMapOvr>
  <p:transition advClick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metaphor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08" y="1447800"/>
            <a:ext cx="7498080" cy="48006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6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654"/>
            <a:ext cx="6858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5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Clusters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094798"/>
            <a:ext cx="4277322" cy="2649756"/>
          </a:xfrm>
        </p:spPr>
      </p:pic>
      <p:sp>
        <p:nvSpPr>
          <p:cNvPr id="5" name="TextBox 4"/>
          <p:cNvSpPr txBox="1"/>
          <p:nvPr/>
        </p:nvSpPr>
        <p:spPr>
          <a:xfrm>
            <a:off x="2057400" y="55626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Next:</a:t>
            </a:r>
          </a:p>
          <a:p>
            <a:r>
              <a:rPr lang="en-US" dirty="0" smtClean="0"/>
              <a:t>Step by Step Instructions and Specific Tools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8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Before you start Content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Build a good quality website</a:t>
            </a:r>
            <a:r>
              <a:rPr lang="en-US" dirty="0"/>
              <a:t>. </a:t>
            </a:r>
            <a:r>
              <a:rPr lang="en-US" sz="2100" dirty="0" smtClean="0">
                <a:hlinkClick r:id="rId2"/>
              </a:rPr>
              <a:t>www.hadeninteractive.com/technical-seo-vs-content-seo/</a:t>
            </a:r>
            <a:endParaRPr lang="en-US" sz="2100" dirty="0" smtClean="0"/>
          </a:p>
          <a:p>
            <a:r>
              <a:rPr lang="en-US" dirty="0" smtClean="0"/>
              <a:t>Determine the goals for </a:t>
            </a:r>
            <a:r>
              <a:rPr lang="en-US" dirty="0"/>
              <a:t>your content. </a:t>
            </a:r>
            <a:r>
              <a:rPr lang="en-US" sz="2000" dirty="0" smtClean="0">
                <a:hlinkClick r:id="rId3"/>
              </a:rPr>
              <a:t>www.hadeninteractive.com/what-are-your-website-goals/</a:t>
            </a:r>
            <a:endParaRPr lang="en-US" sz="2000" dirty="0" smtClean="0"/>
          </a:p>
          <a:p>
            <a:r>
              <a:rPr lang="en-US" dirty="0" smtClean="0"/>
              <a:t>Create good content for basic pages</a:t>
            </a:r>
            <a:r>
              <a:rPr lang="en-US" dirty="0"/>
              <a:t>. </a:t>
            </a:r>
            <a:r>
              <a:rPr lang="en-US" sz="2300" dirty="0" smtClean="0">
                <a:hlinkClick r:id="rId4"/>
              </a:rPr>
              <a:t>www.hadeninteractive.com/is-it-ok-to-have-bad-content/</a:t>
            </a:r>
            <a:endParaRPr lang="en-US" sz="2300" dirty="0" smtClean="0"/>
          </a:p>
          <a:p>
            <a:r>
              <a:rPr lang="en-US" dirty="0" smtClean="0"/>
              <a:t>Create appropriate meta </a:t>
            </a:r>
            <a:r>
              <a:rPr lang="en-US" dirty="0" smtClean="0"/>
              <a:t>data and titles. </a:t>
            </a:r>
            <a:r>
              <a:rPr lang="en-US" sz="2300" dirty="0" smtClean="0">
                <a:hlinkClick r:id="rId5"/>
              </a:rPr>
              <a:t>www.hadeninteractive.com/metadata-for-seo/</a:t>
            </a:r>
            <a:endParaRPr lang="en-US" sz="2300" dirty="0" smtClean="0"/>
          </a:p>
          <a:p>
            <a:r>
              <a:rPr lang="en-US" dirty="0" smtClean="0"/>
              <a:t>Develop a content </a:t>
            </a:r>
            <a:r>
              <a:rPr lang="en-US" dirty="0"/>
              <a:t>marketing </a:t>
            </a:r>
            <a:r>
              <a:rPr lang="en-US" dirty="0" smtClean="0"/>
              <a:t>strategy. </a:t>
            </a:r>
            <a:r>
              <a:rPr lang="en-US" sz="2000" dirty="0" smtClean="0">
                <a:hlinkClick r:id="rId6"/>
              </a:rPr>
              <a:t>www.hadeninteractive.com/content-marketing-step-by-step/</a:t>
            </a:r>
            <a:endParaRPr lang="en-US" sz="2000" dirty="0" smtClean="0"/>
          </a:p>
          <a:p>
            <a:r>
              <a:rPr lang="en-US" dirty="0" smtClean="0"/>
              <a:t>Identify customers and path to purchase. </a:t>
            </a:r>
            <a:r>
              <a:rPr lang="en-US" sz="2000" dirty="0" smtClean="0">
                <a:hlinkClick r:id="rId7"/>
              </a:rPr>
              <a:t>www.hadeninteractive.com/perfect-buyer-persona/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2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1: Choose the main keyword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Choose the right hub keyword.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542" y="2198818"/>
            <a:ext cx="5106658" cy="382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2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Keywords people actually use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35313"/>
            <a:ext cx="6355715" cy="3727287"/>
          </a:xfrm>
        </p:spPr>
      </p:pic>
      <p:sp>
        <p:nvSpPr>
          <p:cNvPr id="5" name="TextBox 4"/>
          <p:cNvSpPr txBox="1"/>
          <p:nvPr/>
        </p:nvSpPr>
        <p:spPr>
          <a:xfrm>
            <a:off x="1828800" y="59436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www.trends.google.com/trends/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www.HadenInteractive.com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3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12522</TotalTime>
  <Words>465</Words>
  <Application>Microsoft Office PowerPoint</Application>
  <PresentationFormat>On-screen Show (4:3)</PresentationFormat>
  <Paragraphs>121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Solstice</vt:lpstr>
      <vt:lpstr>Content Clusters</vt:lpstr>
      <vt:lpstr>About Us</vt:lpstr>
      <vt:lpstr>Our Team</vt:lpstr>
      <vt:lpstr>A metaphor</vt:lpstr>
      <vt:lpstr>PowerPoint Presentation</vt:lpstr>
      <vt:lpstr>Content Clusters</vt:lpstr>
      <vt:lpstr>Before you start Content Clusters</vt:lpstr>
      <vt:lpstr>Step 1: Choose the main keyword</vt:lpstr>
      <vt:lpstr>Keywords people actually use</vt:lpstr>
      <vt:lpstr>Keywords you can compete for</vt:lpstr>
      <vt:lpstr>Rely on long-tail keywords</vt:lpstr>
      <vt:lpstr>Remember local search is different </vt:lpstr>
      <vt:lpstr>Local search keywords</vt:lpstr>
      <vt:lpstr>Our Experiment</vt:lpstr>
      <vt:lpstr>Our keyword: “cowboy classroom”</vt:lpstr>
      <vt:lpstr>Step 2: Identify related keywords</vt:lpstr>
      <vt:lpstr>Related keywords</vt:lpstr>
      <vt:lpstr>How closely related? </vt:lpstr>
      <vt:lpstr>Step 3: Create hub content</vt:lpstr>
      <vt:lpstr>Your goal: the best page on the internet for your keyword</vt:lpstr>
      <vt:lpstr>Step 4: Map your content </vt:lpstr>
      <vt:lpstr>Step 5: Optimize/create spoke content</vt:lpstr>
      <vt:lpstr>Content Audit plugin</vt:lpstr>
      <vt:lpstr>How to choose topics for new spokes</vt:lpstr>
      <vt:lpstr>Blog title generators</vt:lpstr>
      <vt:lpstr>Answer the Public</vt:lpstr>
      <vt:lpstr>Step 6: Link spokes to the hub</vt:lpstr>
      <vt:lpstr>Step 7: Schedule new spoke content</vt:lpstr>
      <vt:lpstr>Step 8: Find your baseline</vt:lpstr>
      <vt:lpstr>Step 9: Monitor content rankings</vt:lpstr>
      <vt:lpstr>Step 10: Keep working on it</vt:lpstr>
      <vt:lpstr>Get in Touch</vt:lpstr>
      <vt:lpstr>Thank you for your attention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 Clusters</dc:title>
  <dc:creator>Rebecca</dc:creator>
  <cp:lastModifiedBy>Rebecca</cp:lastModifiedBy>
  <cp:revision>42</cp:revision>
  <dcterms:created xsi:type="dcterms:W3CDTF">2018-06-07T18:57:29Z</dcterms:created>
  <dcterms:modified xsi:type="dcterms:W3CDTF">2018-06-21T13:56:59Z</dcterms:modified>
</cp:coreProperties>
</file>