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imelight" panose="020B0604020202020204" charset="0"/>
      <p:regular r:id="rId18"/>
    </p:embeddedFont>
    <p:embeddedFont>
      <p:font typeface="Nuni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2" y="-6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5421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t/2017/08/we-called-it-gutenberg-for-a-reas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Shape 19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http://gutenberg.news/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For Best Results Use a Theme that is Designed for Gutenberg. Themes can offer built-in styling for the Gutenberg Blocks.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Diagram</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 Lets you add new blocks.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 Undo/Redo buttons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 Gives you access to document settings, covering things like categories and tags, featured images, etc.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 When you have an individual block selected, this gives you access to settings that are specific to that block.</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 Lets you access a live preview of your post or publish/update your post.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 Once you add some blocks, this is where you’ll actually work with your post’s content.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Use the recent and saved sections to access blocks that are important to you more quickly. </a:t>
            </a: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Shape 15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Gutenberg is focused on writing. It provides a “distraction free environment. So those that spend your life or the majority of your life writing then I think it will be a good solution for you. Especially if you write on a smaller screen such as a Tablet or Laptop. </a:t>
            </a:r>
            <a:endParaRPr/>
          </a:p>
          <a:p>
            <a:pPr marL="0" marR="0" lvl="0" indent="0" algn="l" rtl="0">
              <a:spcBef>
                <a:spcPts val="0"/>
              </a:spcBef>
              <a:spcAft>
                <a:spcPts val="0"/>
              </a:spcAft>
              <a:buNone/>
            </a:pPr>
            <a:endParaRPr/>
          </a:p>
          <a:p>
            <a:pPr marL="0" lvl="0" indent="0" rtl="0">
              <a:lnSpc>
                <a:spcPct val="115000"/>
              </a:lnSpc>
              <a:spcBef>
                <a:spcPts val="0"/>
              </a:spcBef>
              <a:spcAft>
                <a:spcPts val="0"/>
              </a:spcAft>
              <a:buClr>
                <a:srgbClr val="000000"/>
              </a:buClr>
              <a:buSzPts val="1100"/>
              <a:buFont typeface="Arial"/>
              <a:buNone/>
            </a:pPr>
            <a:r>
              <a:rPr lang="en-US">
                <a:solidFill>
                  <a:srgbClr val="000000"/>
                </a:solidFill>
              </a:rPr>
              <a:t>In </a:t>
            </a:r>
            <a:r>
              <a:rPr lang="en-US" i="1">
                <a:solidFill>
                  <a:srgbClr val="000000"/>
                </a:solidFill>
              </a:rPr>
              <a:t>The State of the Word 2016, </a:t>
            </a:r>
            <a:r>
              <a:rPr lang="en-US">
                <a:solidFill>
                  <a:srgbClr val="000000"/>
                </a:solidFill>
              </a:rPr>
              <a:t>Mullenweg announced that the visual editor would be one of three core focuses for 2017.</a:t>
            </a:r>
            <a:endParaRPr>
              <a:solidFill>
                <a:srgbClr val="000000"/>
              </a:solidFill>
            </a:endParaRPr>
          </a:p>
          <a:p>
            <a:pPr marL="0" lvl="0" indent="0" rtl="0">
              <a:lnSpc>
                <a:spcPct val="115000"/>
              </a:lnSpc>
              <a:spcBef>
                <a:spcPts val="0"/>
              </a:spcBef>
              <a:spcAft>
                <a:spcPts val="0"/>
              </a:spcAft>
              <a:buClr>
                <a:srgbClr val="000000"/>
              </a:buClr>
              <a:buSzPts val="1100"/>
              <a:buFont typeface="Arial"/>
              <a:buNone/>
            </a:pPr>
            <a:r>
              <a:rPr lang="en-US">
                <a:solidFill>
                  <a:srgbClr val="000000"/>
                </a:solidFill>
              </a:rPr>
              <a:t>Read Matt’s take on Gutenberg here</a:t>
            </a:r>
            <a:r>
              <a:rPr lang="en-US">
                <a:solidFill>
                  <a:srgbClr val="000000"/>
                </a:solidFill>
                <a:uFill>
                  <a:noFill/>
                </a:uFill>
                <a:hlinkClick r:id="rId3"/>
              </a:rPr>
              <a:t> </a:t>
            </a:r>
            <a:r>
              <a:rPr lang="en-US" u="sng">
                <a:solidFill>
                  <a:schemeClr val="hlink"/>
                </a:solidFill>
                <a:hlinkClick r:id="rId3"/>
              </a:rPr>
              <a:t>https://ma.tt/2017/08/we-called-it-gutenberg-for-a-reason/</a:t>
            </a:r>
            <a:endParaRPr u="sng">
              <a:solidFill>
                <a:schemeClr val="hlink"/>
              </a:solidFill>
              <a:hlinkClick r:id="rId3"/>
            </a:endParaRPr>
          </a:p>
          <a:p>
            <a:pPr marL="0" marR="0" lvl="0" indent="0" algn="l" rtl="0">
              <a:spcBef>
                <a:spcPts val="0"/>
              </a:spcBef>
              <a:spcAft>
                <a:spcPts val="0"/>
              </a:spcAft>
              <a:buNone/>
            </a:pPr>
            <a:endParaRPr/>
          </a:p>
        </p:txBody>
      </p:sp>
      <p:sp>
        <p:nvSpPr>
          <p:cNvPr id="155" name="Shape 15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a:solidFill>
                  <a:srgbClr val="000000"/>
                </a:solidFill>
              </a:rPr>
              <a:t>The visual editor has been stagnant for years.</a:t>
            </a:r>
            <a:endParaRPr>
              <a:solidFill>
                <a:srgbClr val="000000"/>
              </a:solidFill>
            </a:endParaRPr>
          </a:p>
          <a:p>
            <a:pPr marL="0" lvl="0" indent="0" rtl="0">
              <a:lnSpc>
                <a:spcPct val="115000"/>
              </a:lnSpc>
              <a:spcBef>
                <a:spcPts val="0"/>
              </a:spcBef>
              <a:spcAft>
                <a:spcPts val="0"/>
              </a:spcAft>
              <a:buNone/>
            </a:pPr>
            <a:r>
              <a:rPr lang="en-US">
                <a:solidFill>
                  <a:srgbClr val="000000"/>
                </a:solidFill>
              </a:rPr>
              <a:t>While it’s predictable, it’s not exactly a fantastic experience.</a:t>
            </a:r>
            <a:endParaRPr>
              <a:solidFill>
                <a:srgbClr val="000000"/>
              </a:solidFill>
            </a:endParaRPr>
          </a:p>
          <a:p>
            <a:pPr marL="0" lvl="0" indent="0" rtl="0">
              <a:lnSpc>
                <a:spcPct val="115000"/>
              </a:lnSpc>
              <a:spcBef>
                <a:spcPts val="0"/>
              </a:spcBef>
              <a:spcAft>
                <a:spcPts val="0"/>
              </a:spcAft>
              <a:buNone/>
            </a:pPr>
            <a:r>
              <a:rPr lang="en-US">
                <a:solidFill>
                  <a:srgbClr val="000000"/>
                </a:solidFill>
              </a:rPr>
              <a:t>The goal is to have an interface that is more intuitive for new users like those offered by Wix and Squarespace.</a:t>
            </a:r>
            <a:endParaRPr>
              <a:solidFill>
                <a:srgbClr val="000000"/>
              </a:solidFill>
            </a:endParaRPr>
          </a:p>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Shape 1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#1: You cannot turn off the new editing experience: A user interface change this big may well require traing and time to plan. You will be able to upgrade to WordPress 5.0 yet keep the current editor experience. You can use a plugin called Classic Editor to accomplish this.  You can also use a block called “Classic Text”. This is essentially the current editor. Posts created in the pre-Gutenberg era should load into the Classic Text block with no problems.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#2: Meta boxes are a feature that enables information about your content to be entered. It has been merged in and is available since Gutenberg 1.5 released on October 24, 2017. The current implementation has an area below the editor called “Extended Settings,” and this is where you will find your meta boxes.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#3: Custom post types enable developers to build specific content entry forms for different types of content.  This was a major fear within the WordPress Community.  Custom Post Types are vital when it comes to extending WordPress especially for non-coders.  The plan is to allow custom post types to specify the blocks they require, as well as define a default block for the post type. Custom post types will also be able to hide much of the new editing experience.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#4: Shortcodes will continue to work. Blocks are being seen as evolution of the shortcode. Instead of having to type in a shortcode you can insert a block. WordPress recommends people to convert their shortcodes into blocks.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#5: Gutenberg will work with all WordPress themes out of the box. Some features such as full-width images and custom color palettes, that need support from the theme. These are turned off by default and need to be turned on by the theme explicitly.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#6: It will not yet offer all the features that a typical page builder such as Beaver Builder provides. Gutenberg does not yet enable columns, nested blocks or drag and drop.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#7: Facebook who owns the copyright to React switched React’s license to MIT. The MIT license is acceptable to almost everyone, and on September 24, 2017 Matt accounced Gutenberg has stuck with React. At least for now.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Myth #8: The team is exploring framework-agnostic approaches to building blocks such as web components that would let you use Vue. Vanilla and so forth.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rtl="0">
              <a:lnSpc>
                <a:spcPct val="115000"/>
              </a:lnSpc>
              <a:spcBef>
                <a:spcPts val="0"/>
              </a:spcBef>
              <a:spcAft>
                <a:spcPts val="0"/>
              </a:spcAft>
              <a:buClr>
                <a:schemeClr val="dk1"/>
              </a:buClr>
              <a:buSzPts val="1200"/>
              <a:buFont typeface="Calibri"/>
              <a:buAutoNum type="arabicPeriod"/>
            </a:pPr>
            <a:r>
              <a:rPr lang="en-US">
                <a:solidFill>
                  <a:srgbClr val="000000"/>
                </a:solidFill>
              </a:rPr>
              <a:t>The text behind the code in textview will show the post text surrounded by &lt;!– wp:core/text</a:t>
            </a:r>
            <a:r>
              <a:rPr lang="en-US">
                <a:solidFill>
                  <a:srgbClr val="000000"/>
                </a:solidFill>
                <a:latin typeface="Arial"/>
                <a:ea typeface="Arial"/>
                <a:cs typeface="Arial"/>
                <a:sym typeface="Arial"/>
              </a:rPr>
              <a:t>à</a:t>
            </a:r>
            <a:r>
              <a:rPr lang="en-US">
                <a:solidFill>
                  <a:srgbClr val="000000"/>
                </a:solidFill>
              </a:rPr>
              <a:t>&lt;!--/wp:core/text </a:t>
            </a:r>
            <a:r>
              <a:rPr lang="en-US">
                <a:solidFill>
                  <a:srgbClr val="000000"/>
                </a:solidFill>
                <a:latin typeface="Arial"/>
                <a:ea typeface="Arial"/>
                <a:cs typeface="Arial"/>
                <a:sym typeface="Arial"/>
              </a:rPr>
              <a:t>à</a:t>
            </a:r>
            <a:r>
              <a:rPr lang="en-US">
                <a:solidFill>
                  <a:srgbClr val="000000"/>
                </a:solidFill>
              </a:rPr>
              <a:t> so you will know you can just delete those lines of code and your post will be back to normal.</a:t>
            </a:r>
            <a:endParaRPr>
              <a:solidFill>
                <a:srgbClr val="000000"/>
              </a:solidFill>
            </a:endParaRPr>
          </a:p>
          <a:p>
            <a:pPr marL="228600" lvl="0" indent="-228600" rtl="0">
              <a:lnSpc>
                <a:spcPct val="115000"/>
              </a:lnSpc>
              <a:spcBef>
                <a:spcPts val="0"/>
              </a:spcBef>
              <a:spcAft>
                <a:spcPts val="0"/>
              </a:spcAft>
              <a:buClr>
                <a:schemeClr val="dk1"/>
              </a:buClr>
              <a:buSzPts val="1200"/>
              <a:buFont typeface="Calibri"/>
              <a:buAutoNum type="arabicPeriod"/>
            </a:pPr>
            <a:r>
              <a:rPr lang="en-US">
                <a:solidFill>
                  <a:srgbClr val="000000"/>
                </a:solidFill>
              </a:rPr>
              <a:t>You can insert your code and then see a preview from right within the block.</a:t>
            </a:r>
            <a:endParaRPr>
              <a:solidFill>
                <a:srgbClr val="000000"/>
              </a:solidFill>
            </a:endParaRPr>
          </a:p>
          <a:p>
            <a:pPr marL="228600" lvl="0" indent="-228600" rtl="0">
              <a:lnSpc>
                <a:spcPct val="115000"/>
              </a:lnSpc>
              <a:spcBef>
                <a:spcPts val="0"/>
              </a:spcBef>
              <a:spcAft>
                <a:spcPts val="0"/>
              </a:spcAft>
              <a:buClr>
                <a:schemeClr val="dk1"/>
              </a:buClr>
              <a:buSzPts val="1200"/>
              <a:buFont typeface="Calibri"/>
              <a:buAutoNum type="arabicPeriod"/>
            </a:pPr>
            <a:r>
              <a:rPr lang="en-US">
                <a:solidFill>
                  <a:srgbClr val="000000"/>
                </a:solidFill>
              </a:rPr>
              <a:t>As of Gutenberg 0.5.0, you can drag and drop images directly into an image block.</a:t>
            </a:r>
            <a:endParaRPr>
              <a:solidFill>
                <a:srgbClr val="000000"/>
              </a:solidFill>
            </a:endParaRPr>
          </a:p>
          <a:p>
            <a:pPr marL="228600" lvl="0" indent="-228600" rtl="0">
              <a:lnSpc>
                <a:spcPct val="115000"/>
              </a:lnSpc>
              <a:spcBef>
                <a:spcPts val="0"/>
              </a:spcBef>
              <a:spcAft>
                <a:spcPts val="0"/>
              </a:spcAft>
              <a:buClr>
                <a:schemeClr val="dk1"/>
              </a:buClr>
              <a:buSzPts val="1200"/>
              <a:buFont typeface="Calibri"/>
              <a:buAutoNum type="arabicPeriod"/>
            </a:pPr>
            <a:r>
              <a:rPr lang="en-US">
                <a:solidFill>
                  <a:srgbClr val="000000"/>
                </a:solidFill>
              </a:rPr>
              <a:t>Gutenberg 1.1.0 released a feature called Slash Autocomplete. It is the ability to use autocomplete to insert blocks. This will be familiar for those that use Slack. It is a way of quickly formatting content the way you want it.  /heading</a:t>
            </a:r>
            <a:endParaRPr>
              <a:solidFill>
                <a:srgbClr val="000000"/>
              </a:solidFill>
            </a:endParaRPr>
          </a:p>
          <a:p>
            <a:pPr marL="228600" lvl="0" indent="-228600" rtl="0">
              <a:lnSpc>
                <a:spcPct val="115000"/>
              </a:lnSpc>
              <a:spcBef>
                <a:spcPts val="0"/>
              </a:spcBef>
              <a:spcAft>
                <a:spcPts val="0"/>
              </a:spcAft>
              <a:buClr>
                <a:schemeClr val="dk1"/>
              </a:buClr>
              <a:buSzPts val="1200"/>
              <a:buFont typeface="Calibri"/>
              <a:buAutoNum type="arabicPeriod"/>
            </a:pPr>
            <a:r>
              <a:rPr lang="en-US">
                <a:solidFill>
                  <a:srgbClr val="000000"/>
                </a:solidFill>
              </a:rPr>
              <a:t>They are working on new ways to handle pasting content into WordPress from Word, Markdown and Google Docs to native WordPress blocks.</a:t>
            </a:r>
            <a:endParaRPr>
              <a:solidFill>
                <a:srgbClr val="000000"/>
              </a:solidFill>
            </a:endParaRPr>
          </a:p>
          <a:p>
            <a:pPr marL="0" lvl="0" indent="0"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rtl="0">
              <a:lnSpc>
                <a:spcPct val="115000"/>
              </a:lnSpc>
              <a:spcBef>
                <a:spcPts val="0"/>
              </a:spcBef>
              <a:spcAft>
                <a:spcPts val="0"/>
              </a:spcAft>
              <a:buNone/>
            </a:pPr>
            <a:r>
              <a:rPr lang="en-US" b="1">
                <a:solidFill>
                  <a:srgbClr val="000000"/>
                </a:solidFill>
              </a:rPr>
              <a:t>Disabling Gutenberg won’t break your site</a:t>
            </a:r>
            <a:endParaRPr b="1">
              <a:solidFill>
                <a:srgbClr val="000000"/>
              </a:solidFill>
            </a:endParaRPr>
          </a:p>
          <a:p>
            <a:pPr marL="0" lvl="0" indent="0" rtl="0">
              <a:lnSpc>
                <a:spcPct val="115000"/>
              </a:lnSpc>
              <a:spcBef>
                <a:spcPts val="0"/>
              </a:spcBef>
              <a:spcAft>
                <a:spcPts val="0"/>
              </a:spcAft>
              <a:buNone/>
            </a:pPr>
            <a:r>
              <a:rPr lang="en-US">
                <a:solidFill>
                  <a:srgbClr val="000000"/>
                </a:solidFill>
              </a:rPr>
              <a:t>Unlike many other page editors, if you uninstall Gutenberg, you won’t break your website.</a:t>
            </a:r>
            <a:endParaRPr>
              <a:solidFill>
                <a:srgbClr val="000000"/>
              </a:solidFill>
            </a:endParaRPr>
          </a:p>
          <a:p>
            <a:pPr marL="0" lvl="0" indent="0" rtl="0">
              <a:lnSpc>
                <a:spcPct val="115000"/>
              </a:lnSpc>
              <a:spcBef>
                <a:spcPts val="0"/>
              </a:spcBef>
              <a:spcAft>
                <a:spcPts val="0"/>
              </a:spcAft>
              <a:buNone/>
            </a:pPr>
            <a:r>
              <a:rPr lang="en-US">
                <a:solidFill>
                  <a:srgbClr val="000000"/>
                </a:solidFill>
              </a:rPr>
              <a:t>The special HTML comments are retained in the content so that you can reactivate Gutenberg without losing previously arranged blocks.</a:t>
            </a:r>
            <a:endParaRPr>
              <a:solidFill>
                <a:srgbClr val="000000"/>
              </a:solidFill>
            </a:endParaRPr>
          </a:p>
          <a:p>
            <a:pPr marL="0" lvl="0" indent="0" rtl="0">
              <a:lnSpc>
                <a:spcPct val="115000"/>
              </a:lnSpc>
              <a:spcBef>
                <a:spcPts val="0"/>
              </a:spcBef>
              <a:spcAft>
                <a:spcPts val="0"/>
              </a:spcAft>
              <a:buNone/>
            </a:pPr>
            <a:r>
              <a:rPr lang="en-US">
                <a:solidFill>
                  <a:srgbClr val="000000"/>
                </a:solidFill>
              </a:rPr>
              <a:t>Note that without Gutenberg active, the HTML comments are rendered in page source. But since they are just comments, they are benign.</a:t>
            </a:r>
            <a:endParaRPr>
              <a:solidFill>
                <a:srgbClr val="000000"/>
              </a:solidFill>
            </a:endParaRPr>
          </a:p>
          <a:p>
            <a:pPr marL="0" marR="0" lvl="0" indent="0" algn="l" rtl="0">
              <a:spcBef>
                <a:spcPts val="0"/>
              </a:spcBef>
              <a:spcAft>
                <a:spcPts val="0"/>
              </a:spcAft>
              <a:buNone/>
            </a:pPr>
            <a:endParaRPr/>
          </a:p>
        </p:txBody>
      </p:sp>
      <p:sp>
        <p:nvSpPr>
          <p:cNvPr id="175" name="Shape 17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Shape 1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This is a reason people install visual builder plugins or shortcode plugins. </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Try the Gutenberg Plugin before it comes to WordPress Core, which is WordPress 5.0.</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Your existing pages and posts will be converted to Gutenberg using the “Classic” block. This allows them to exist and display just as they do today without any manual intervention. If you simply prefer the legacy editing experience, you can download the Classic Editor plugin.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Train your clients or office stuff about the new changes. If your clients have to interact with the new editor talk to them over Zoom, skype or Google Hangouts. And give them a demonstration about what has changed and more importantly tell them about their process that has not changed.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Remember the Ribbon BAR.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3"/>
        <p:cNvGrpSpPr/>
        <p:nvPr/>
      </p:nvGrpSpPr>
      <p:grpSpPr>
        <a:xfrm>
          <a:off x="0" y="0"/>
          <a:ext cx="0" cy="0"/>
          <a:chOff x="0" y="0"/>
          <a:chExt cx="0" cy="0"/>
        </a:xfrm>
      </p:grpSpPr>
      <p:sp>
        <p:nvSpPr>
          <p:cNvPr id="14" name="Shape 14"/>
          <p:cNvSpPr/>
          <p:nvPr/>
        </p:nvSpPr>
        <p:spPr>
          <a:xfrm>
            <a:off x="41" y="3766000"/>
            <a:ext cx="9827100" cy="30921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5" name="Shape 15"/>
          <p:cNvSpPr/>
          <p:nvPr/>
        </p:nvSpPr>
        <p:spPr>
          <a:xfrm flipH="1">
            <a:off x="4776900" y="2067600"/>
            <a:ext cx="74151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6" name="Shape 16"/>
          <p:cNvSpPr/>
          <p:nvPr/>
        </p:nvSpPr>
        <p:spPr>
          <a:xfrm rot="10800000">
            <a:off x="6745206" y="-100"/>
            <a:ext cx="5446800" cy="27369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7" name="Shape 17"/>
          <p:cNvSpPr/>
          <p:nvPr/>
        </p:nvSpPr>
        <p:spPr>
          <a:xfrm>
            <a:off x="271033"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grpSp>
        <p:nvGrpSpPr>
          <p:cNvPr id="18" name="Shape 18"/>
          <p:cNvGrpSpPr/>
          <p:nvPr/>
        </p:nvGrpSpPr>
        <p:grpSpPr>
          <a:xfrm>
            <a:off x="340259" y="790"/>
            <a:ext cx="3000409" cy="1392365"/>
            <a:chOff x="255200" y="592"/>
            <a:chExt cx="2250363" cy="1044300"/>
          </a:xfrm>
        </p:grpSpPr>
        <p:sp>
          <p:nvSpPr>
            <p:cNvPr id="19" name="Shape 19"/>
            <p:cNvSpPr/>
            <p:nvPr/>
          </p:nvSpPr>
          <p:spPr>
            <a:xfrm>
              <a:off x="764063"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0" name="Shape 20"/>
            <p:cNvSpPr/>
            <p:nvPr/>
          </p:nvSpPr>
          <p:spPr>
            <a:xfrm>
              <a:off x="509632"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1" name="Shape 21"/>
            <p:cNvSpPr/>
            <p:nvPr/>
          </p:nvSpPr>
          <p:spPr>
            <a:xfrm>
              <a:off x="255200"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pSp>
        <p:nvGrpSpPr>
          <p:cNvPr id="22" name="Shape 22"/>
          <p:cNvGrpSpPr/>
          <p:nvPr/>
        </p:nvGrpSpPr>
        <p:grpSpPr>
          <a:xfrm>
            <a:off x="1207163" y="790"/>
            <a:ext cx="3000409" cy="1392365"/>
            <a:chOff x="905395" y="592"/>
            <a:chExt cx="2250363" cy="1044300"/>
          </a:xfrm>
        </p:grpSpPr>
        <p:sp>
          <p:nvSpPr>
            <p:cNvPr id="23" name="Shape 23"/>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4" name="Shape 24"/>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5" name="Shape 25"/>
            <p:cNvSpPr/>
            <p:nvPr/>
          </p:nvSpPr>
          <p:spPr>
            <a:xfrm>
              <a:off x="905395"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pSp>
        <p:nvGrpSpPr>
          <p:cNvPr id="26" name="Shape 26"/>
          <p:cNvGrpSpPr/>
          <p:nvPr/>
        </p:nvGrpSpPr>
        <p:grpSpPr>
          <a:xfrm>
            <a:off x="9409957" y="6784"/>
            <a:ext cx="2468376" cy="1002839"/>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pSp>
        <p:nvGrpSpPr>
          <p:cNvPr id="30" name="Shape 30"/>
          <p:cNvGrpSpPr/>
          <p:nvPr/>
        </p:nvGrpSpPr>
        <p:grpSpPr>
          <a:xfrm>
            <a:off x="8737606" y="5623802"/>
            <a:ext cx="3185498" cy="1234317"/>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pSp>
        <p:nvGrpSpPr>
          <p:cNvPr id="34" name="Shape 34"/>
          <p:cNvGrpSpPr/>
          <p:nvPr/>
        </p:nvGrpSpPr>
        <p:grpSpPr>
          <a:xfrm>
            <a:off x="265762" y="5407536"/>
            <a:ext cx="3727293" cy="1444382"/>
            <a:chOff x="6917201" y="0"/>
            <a:chExt cx="2227777" cy="863400"/>
          </a:xfrm>
        </p:grpSpPr>
        <p:sp>
          <p:nvSpPr>
            <p:cNvPr id="35" name="Shape 35"/>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6" name="Shape 36"/>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7" name="Shape 37"/>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38" name="Shape 38"/>
          <p:cNvSpPr txBox="1">
            <a:spLocks noGrp="1"/>
          </p:cNvSpPr>
          <p:nvPr>
            <p:ph type="ctrTitle"/>
          </p:nvPr>
        </p:nvSpPr>
        <p:spPr>
          <a:xfrm>
            <a:off x="2478271" y="2430444"/>
            <a:ext cx="7148400" cy="1930800"/>
          </a:xfrm>
          <a:prstGeom prst="rect">
            <a:avLst/>
          </a:prstGeom>
        </p:spPr>
        <p:txBody>
          <a:bodyPr spcFirstLastPara="1" wrap="square" lIns="121900" tIns="121900" rIns="121900" bIns="121900" anchor="ctr" anchorCtr="0"/>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39" name="Shape 39"/>
          <p:cNvSpPr txBox="1">
            <a:spLocks noGrp="1"/>
          </p:cNvSpPr>
          <p:nvPr>
            <p:ph type="subTitle" idx="1"/>
          </p:nvPr>
        </p:nvSpPr>
        <p:spPr>
          <a:xfrm>
            <a:off x="2478267" y="4550878"/>
            <a:ext cx="7148400" cy="6969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0" name="Shape 40"/>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3"/>
        <p:cNvGrpSpPr/>
        <p:nvPr/>
      </p:nvGrpSpPr>
      <p:grpSpPr>
        <a:xfrm>
          <a:off x="0" y="0"/>
          <a:ext cx="0" cy="0"/>
          <a:chOff x="0" y="0"/>
          <a:chExt cx="0" cy="0"/>
        </a:xfrm>
      </p:grpSpPr>
      <p:sp>
        <p:nvSpPr>
          <p:cNvPr id="114" name="Shape 114"/>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nvGrpSpPr>
          <p:cNvPr id="115" name="Shape 115"/>
          <p:cNvGrpSpPr/>
          <p:nvPr/>
        </p:nvGrpSpPr>
        <p:grpSpPr>
          <a:xfrm>
            <a:off x="7945629" y="5492768"/>
            <a:ext cx="3361269" cy="1365553"/>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pSp>
        <p:nvGrpSpPr>
          <p:cNvPr id="119" name="Shape 119"/>
          <p:cNvGrpSpPr/>
          <p:nvPr/>
        </p:nvGrpSpPr>
        <p:grpSpPr>
          <a:xfrm>
            <a:off x="265762" y="3"/>
            <a:ext cx="3727293" cy="1444382"/>
            <a:chOff x="6917201" y="0"/>
            <a:chExt cx="2227777" cy="863400"/>
          </a:xfrm>
        </p:grpSpPr>
        <p:sp>
          <p:nvSpPr>
            <p:cNvPr id="120" name="Shape 120"/>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21" name="Shape 121"/>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22" name="Shape 122"/>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123" name="Shape 123"/>
          <p:cNvSpPr txBox="1">
            <a:spLocks noGrp="1"/>
          </p:cNvSpPr>
          <p:nvPr>
            <p:ph type="title" hasCustomPrompt="1"/>
          </p:nvPr>
        </p:nvSpPr>
        <p:spPr>
          <a:xfrm>
            <a:off x="1847800" y="1845133"/>
            <a:ext cx="8496300" cy="1839600"/>
          </a:xfrm>
          <a:prstGeom prst="rect">
            <a:avLst/>
          </a:prstGeom>
        </p:spPr>
        <p:txBody>
          <a:bodyPr spcFirstLastPara="1" wrap="square" lIns="121900" tIns="121900" rIns="121900" bIns="121900" anchor="ctr" anchorCtr="0"/>
          <a:lstStyle>
            <a:lvl1pPr lvl="0" algn="ctr">
              <a:spcBef>
                <a:spcPts val="0"/>
              </a:spcBef>
              <a:spcAft>
                <a:spcPts val="0"/>
              </a:spcAft>
              <a:buClr>
                <a:schemeClr val="dk2"/>
              </a:buClr>
              <a:buSzPts val="11500"/>
              <a:buNone/>
              <a:defRPr sz="11500">
                <a:solidFill>
                  <a:schemeClr val="dk2"/>
                </a:solidFill>
              </a:defRPr>
            </a:lvl1pPr>
            <a:lvl2pPr lvl="1" algn="ctr">
              <a:spcBef>
                <a:spcPts val="0"/>
              </a:spcBef>
              <a:spcAft>
                <a:spcPts val="0"/>
              </a:spcAft>
              <a:buClr>
                <a:schemeClr val="dk2"/>
              </a:buClr>
              <a:buSzPts val="11500"/>
              <a:buNone/>
              <a:defRPr sz="11500">
                <a:solidFill>
                  <a:schemeClr val="dk2"/>
                </a:solidFill>
              </a:defRPr>
            </a:lvl2pPr>
            <a:lvl3pPr lvl="2" algn="ctr">
              <a:spcBef>
                <a:spcPts val="0"/>
              </a:spcBef>
              <a:spcAft>
                <a:spcPts val="0"/>
              </a:spcAft>
              <a:buClr>
                <a:schemeClr val="dk2"/>
              </a:buClr>
              <a:buSzPts val="11500"/>
              <a:buNone/>
              <a:defRPr sz="11500">
                <a:solidFill>
                  <a:schemeClr val="dk2"/>
                </a:solidFill>
              </a:defRPr>
            </a:lvl3pPr>
            <a:lvl4pPr lvl="3" algn="ctr">
              <a:spcBef>
                <a:spcPts val="0"/>
              </a:spcBef>
              <a:spcAft>
                <a:spcPts val="0"/>
              </a:spcAft>
              <a:buClr>
                <a:schemeClr val="dk2"/>
              </a:buClr>
              <a:buSzPts val="11500"/>
              <a:buNone/>
              <a:defRPr sz="11500">
                <a:solidFill>
                  <a:schemeClr val="dk2"/>
                </a:solidFill>
              </a:defRPr>
            </a:lvl4pPr>
            <a:lvl5pPr lvl="4" algn="ctr">
              <a:spcBef>
                <a:spcPts val="0"/>
              </a:spcBef>
              <a:spcAft>
                <a:spcPts val="0"/>
              </a:spcAft>
              <a:buClr>
                <a:schemeClr val="dk2"/>
              </a:buClr>
              <a:buSzPts val="11500"/>
              <a:buNone/>
              <a:defRPr sz="11500">
                <a:solidFill>
                  <a:schemeClr val="dk2"/>
                </a:solidFill>
              </a:defRPr>
            </a:lvl5pPr>
            <a:lvl6pPr lvl="5" algn="ctr">
              <a:spcBef>
                <a:spcPts val="0"/>
              </a:spcBef>
              <a:spcAft>
                <a:spcPts val="0"/>
              </a:spcAft>
              <a:buClr>
                <a:schemeClr val="dk2"/>
              </a:buClr>
              <a:buSzPts val="11500"/>
              <a:buNone/>
              <a:defRPr sz="11500">
                <a:solidFill>
                  <a:schemeClr val="dk2"/>
                </a:solidFill>
              </a:defRPr>
            </a:lvl6pPr>
            <a:lvl7pPr lvl="6" algn="ctr">
              <a:spcBef>
                <a:spcPts val="0"/>
              </a:spcBef>
              <a:spcAft>
                <a:spcPts val="0"/>
              </a:spcAft>
              <a:buClr>
                <a:schemeClr val="dk2"/>
              </a:buClr>
              <a:buSzPts val="11500"/>
              <a:buNone/>
              <a:defRPr sz="11500">
                <a:solidFill>
                  <a:schemeClr val="dk2"/>
                </a:solidFill>
              </a:defRPr>
            </a:lvl7pPr>
            <a:lvl8pPr lvl="7" algn="ctr">
              <a:spcBef>
                <a:spcPts val="0"/>
              </a:spcBef>
              <a:spcAft>
                <a:spcPts val="0"/>
              </a:spcAft>
              <a:buClr>
                <a:schemeClr val="dk2"/>
              </a:buClr>
              <a:buSzPts val="11500"/>
              <a:buNone/>
              <a:defRPr sz="11500">
                <a:solidFill>
                  <a:schemeClr val="dk2"/>
                </a:solidFill>
              </a:defRPr>
            </a:lvl8pPr>
            <a:lvl9pPr lvl="8" algn="ctr">
              <a:spcBef>
                <a:spcPts val="0"/>
              </a:spcBef>
              <a:spcAft>
                <a:spcPts val="0"/>
              </a:spcAft>
              <a:buClr>
                <a:schemeClr val="dk2"/>
              </a:buClr>
              <a:buSzPts val="11500"/>
              <a:buNone/>
              <a:defRPr sz="11500">
                <a:solidFill>
                  <a:schemeClr val="dk2"/>
                </a:solidFill>
              </a:defRPr>
            </a:lvl9pPr>
          </a:lstStyle>
          <a:p>
            <a:r>
              <a:t>xx%</a:t>
            </a:r>
          </a:p>
        </p:txBody>
      </p:sp>
      <p:sp>
        <p:nvSpPr>
          <p:cNvPr id="124" name="Shape 124"/>
          <p:cNvSpPr txBox="1">
            <a:spLocks noGrp="1"/>
          </p:cNvSpPr>
          <p:nvPr>
            <p:ph type="body" idx="1"/>
          </p:nvPr>
        </p:nvSpPr>
        <p:spPr>
          <a:xfrm>
            <a:off x="1847800" y="3818467"/>
            <a:ext cx="8496300" cy="854700"/>
          </a:xfrm>
          <a:prstGeom prst="rect">
            <a:avLst/>
          </a:prstGeom>
        </p:spPr>
        <p:txBody>
          <a:bodyPr spcFirstLastPara="1" wrap="square" lIns="121900" tIns="121900" rIns="121900" bIns="121900" anchor="t" anchorCtr="0"/>
          <a:lstStyle>
            <a:lvl1pPr marL="457200" lvl="0" indent="-336550" algn="ctr">
              <a:spcBef>
                <a:spcPts val="0"/>
              </a:spcBef>
              <a:spcAft>
                <a:spcPts val="0"/>
              </a:spcAft>
              <a:buSzPts val="1700"/>
              <a:buChar char="●"/>
              <a:defRPr/>
            </a:lvl1pPr>
            <a:lvl2pPr marL="914400" lvl="1" indent="-323850" algn="ctr">
              <a:spcBef>
                <a:spcPts val="2100"/>
              </a:spcBef>
              <a:spcAft>
                <a:spcPts val="0"/>
              </a:spcAft>
              <a:buSzPts val="1500"/>
              <a:buChar char="○"/>
              <a:defRPr/>
            </a:lvl2pPr>
            <a:lvl3pPr marL="1371600" lvl="2" indent="-323850" algn="ctr">
              <a:spcBef>
                <a:spcPts val="2100"/>
              </a:spcBef>
              <a:spcAft>
                <a:spcPts val="0"/>
              </a:spcAft>
              <a:buSzPts val="1500"/>
              <a:buChar char="■"/>
              <a:defRPr/>
            </a:lvl3pPr>
            <a:lvl4pPr marL="1828800" lvl="3" indent="-323850" algn="ctr">
              <a:spcBef>
                <a:spcPts val="2100"/>
              </a:spcBef>
              <a:spcAft>
                <a:spcPts val="0"/>
              </a:spcAft>
              <a:buSzPts val="1500"/>
              <a:buChar char="●"/>
              <a:defRPr/>
            </a:lvl4pPr>
            <a:lvl5pPr marL="2286000" lvl="4" indent="-323850" algn="ctr">
              <a:spcBef>
                <a:spcPts val="2100"/>
              </a:spcBef>
              <a:spcAft>
                <a:spcPts val="0"/>
              </a:spcAft>
              <a:buSzPts val="1500"/>
              <a:buChar char="○"/>
              <a:defRPr/>
            </a:lvl5pPr>
            <a:lvl6pPr marL="2743200" lvl="5" indent="-323850" algn="ctr">
              <a:spcBef>
                <a:spcPts val="2100"/>
              </a:spcBef>
              <a:spcAft>
                <a:spcPts val="0"/>
              </a:spcAft>
              <a:buSzPts val="1500"/>
              <a:buChar char="■"/>
              <a:defRPr/>
            </a:lvl6pPr>
            <a:lvl7pPr marL="3200400" lvl="6" indent="-323850" algn="ctr">
              <a:spcBef>
                <a:spcPts val="2100"/>
              </a:spcBef>
              <a:spcAft>
                <a:spcPts val="0"/>
              </a:spcAft>
              <a:buSzPts val="1500"/>
              <a:buChar char="●"/>
              <a:defRPr/>
            </a:lvl7pPr>
            <a:lvl8pPr marL="3657600" lvl="7" indent="-323850" algn="ctr">
              <a:spcBef>
                <a:spcPts val="2100"/>
              </a:spcBef>
              <a:spcAft>
                <a:spcPts val="0"/>
              </a:spcAft>
              <a:buSzPts val="1500"/>
              <a:buChar char="○"/>
              <a:defRPr/>
            </a:lvl8pPr>
            <a:lvl9pPr marL="4114800" lvl="8" indent="-323850" algn="ctr">
              <a:spcBef>
                <a:spcPts val="2100"/>
              </a:spcBef>
              <a:spcAft>
                <a:spcPts val="2100"/>
              </a:spcAft>
              <a:buSzPts val="1500"/>
              <a:buChar char="■"/>
              <a:defRPr/>
            </a:lvl9pPr>
          </a:lstStyle>
          <a:p>
            <a:endParaRPr/>
          </a:p>
        </p:txBody>
      </p:sp>
      <p:sp>
        <p:nvSpPr>
          <p:cNvPr id="125" name="Shape 125"/>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130" name="Shape 1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1"/>
        <p:cNvGrpSpPr/>
        <p:nvPr/>
      </p:nvGrpSpPr>
      <p:grpSpPr>
        <a:xfrm>
          <a:off x="0" y="0"/>
          <a:ext cx="0" cy="0"/>
          <a:chOff x="0" y="0"/>
          <a:chExt cx="0" cy="0"/>
        </a:xfrm>
      </p:grpSpPr>
      <p:sp>
        <p:nvSpPr>
          <p:cNvPr id="42" name="Shape 42"/>
          <p:cNvSpPr/>
          <p:nvPr/>
        </p:nvSpPr>
        <p:spPr>
          <a:xfrm flipH="1">
            <a:off x="6342900" y="3079200"/>
            <a:ext cx="58491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nvGrpSpPr>
          <p:cNvPr id="43" name="Shape 43"/>
          <p:cNvGrpSpPr/>
          <p:nvPr/>
        </p:nvGrpSpPr>
        <p:grpSpPr>
          <a:xfrm>
            <a:off x="7458691" y="5281486"/>
            <a:ext cx="3880118" cy="1576482"/>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pSp>
        <p:nvGrpSpPr>
          <p:cNvPr id="47" name="Shape 47"/>
          <p:cNvGrpSpPr/>
          <p:nvPr/>
        </p:nvGrpSpPr>
        <p:grpSpPr>
          <a:xfrm>
            <a:off x="265762" y="3"/>
            <a:ext cx="3727293" cy="1444382"/>
            <a:chOff x="6917201" y="0"/>
            <a:chExt cx="2227777" cy="863400"/>
          </a:xfrm>
        </p:grpSpPr>
        <p:sp>
          <p:nvSpPr>
            <p:cNvPr id="48" name="Shape 48"/>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49" name="Shape 49"/>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0" name="Shape 50"/>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51" name="Shape 51"/>
          <p:cNvSpPr txBox="1">
            <a:spLocks noGrp="1"/>
          </p:cNvSpPr>
          <p:nvPr>
            <p:ph type="title"/>
          </p:nvPr>
        </p:nvSpPr>
        <p:spPr>
          <a:xfrm>
            <a:off x="2518245" y="2328133"/>
            <a:ext cx="7170000" cy="2194800"/>
          </a:xfrm>
          <a:prstGeom prst="rect">
            <a:avLst/>
          </a:prstGeom>
        </p:spPr>
        <p:txBody>
          <a:bodyPr spcFirstLastPara="1" wrap="square" lIns="121900" tIns="121900" rIns="121900" bIns="121900" anchor="ctr" anchorCtr="0"/>
          <a:lstStyle>
            <a:lvl1pPr lvl="0" algn="ctr">
              <a:spcBef>
                <a:spcPts val="0"/>
              </a:spcBef>
              <a:spcAft>
                <a:spcPts val="0"/>
              </a:spcAft>
              <a:buClr>
                <a:schemeClr val="dk2"/>
              </a:buClr>
              <a:buSzPts val="4300"/>
              <a:buNone/>
              <a:defRPr sz="4300">
                <a:solidFill>
                  <a:schemeClr val="dk2"/>
                </a:solidFill>
              </a:defRPr>
            </a:lvl1pPr>
            <a:lvl2pPr lvl="1" algn="ctr">
              <a:spcBef>
                <a:spcPts val="0"/>
              </a:spcBef>
              <a:spcAft>
                <a:spcPts val="0"/>
              </a:spcAft>
              <a:buClr>
                <a:schemeClr val="dk2"/>
              </a:buClr>
              <a:buSzPts val="4300"/>
              <a:buNone/>
              <a:defRPr sz="4300">
                <a:solidFill>
                  <a:schemeClr val="dk2"/>
                </a:solidFill>
              </a:defRPr>
            </a:lvl2pPr>
            <a:lvl3pPr lvl="2" algn="ctr">
              <a:spcBef>
                <a:spcPts val="0"/>
              </a:spcBef>
              <a:spcAft>
                <a:spcPts val="0"/>
              </a:spcAft>
              <a:buClr>
                <a:schemeClr val="dk2"/>
              </a:buClr>
              <a:buSzPts val="4300"/>
              <a:buNone/>
              <a:defRPr sz="4300">
                <a:solidFill>
                  <a:schemeClr val="dk2"/>
                </a:solidFill>
              </a:defRPr>
            </a:lvl3pPr>
            <a:lvl4pPr lvl="3" algn="ctr">
              <a:spcBef>
                <a:spcPts val="0"/>
              </a:spcBef>
              <a:spcAft>
                <a:spcPts val="0"/>
              </a:spcAft>
              <a:buClr>
                <a:schemeClr val="dk2"/>
              </a:buClr>
              <a:buSzPts val="4300"/>
              <a:buNone/>
              <a:defRPr sz="4300">
                <a:solidFill>
                  <a:schemeClr val="dk2"/>
                </a:solidFill>
              </a:defRPr>
            </a:lvl4pPr>
            <a:lvl5pPr lvl="4" algn="ctr">
              <a:spcBef>
                <a:spcPts val="0"/>
              </a:spcBef>
              <a:spcAft>
                <a:spcPts val="0"/>
              </a:spcAft>
              <a:buClr>
                <a:schemeClr val="dk2"/>
              </a:buClr>
              <a:buSzPts val="4300"/>
              <a:buNone/>
              <a:defRPr sz="4300">
                <a:solidFill>
                  <a:schemeClr val="dk2"/>
                </a:solidFill>
              </a:defRPr>
            </a:lvl5pPr>
            <a:lvl6pPr lvl="5" algn="ctr">
              <a:spcBef>
                <a:spcPts val="0"/>
              </a:spcBef>
              <a:spcAft>
                <a:spcPts val="0"/>
              </a:spcAft>
              <a:buClr>
                <a:schemeClr val="dk2"/>
              </a:buClr>
              <a:buSzPts val="4300"/>
              <a:buNone/>
              <a:defRPr sz="4300">
                <a:solidFill>
                  <a:schemeClr val="dk2"/>
                </a:solidFill>
              </a:defRPr>
            </a:lvl6pPr>
            <a:lvl7pPr lvl="6" algn="ctr">
              <a:spcBef>
                <a:spcPts val="0"/>
              </a:spcBef>
              <a:spcAft>
                <a:spcPts val="0"/>
              </a:spcAft>
              <a:buClr>
                <a:schemeClr val="dk2"/>
              </a:buClr>
              <a:buSzPts val="4300"/>
              <a:buNone/>
              <a:defRPr sz="4300">
                <a:solidFill>
                  <a:schemeClr val="dk2"/>
                </a:solidFill>
              </a:defRPr>
            </a:lvl7pPr>
            <a:lvl8pPr lvl="7" algn="ctr">
              <a:spcBef>
                <a:spcPts val="0"/>
              </a:spcBef>
              <a:spcAft>
                <a:spcPts val="0"/>
              </a:spcAft>
              <a:buClr>
                <a:schemeClr val="dk2"/>
              </a:buClr>
              <a:buSzPts val="4300"/>
              <a:buNone/>
              <a:defRPr sz="4300">
                <a:solidFill>
                  <a:schemeClr val="dk2"/>
                </a:solidFill>
              </a:defRPr>
            </a:lvl8pPr>
            <a:lvl9pPr lvl="8" algn="ctr">
              <a:spcBef>
                <a:spcPts val="0"/>
              </a:spcBef>
              <a:spcAft>
                <a:spcPts val="0"/>
              </a:spcAft>
              <a:buClr>
                <a:schemeClr val="dk2"/>
              </a:buClr>
              <a:buSzPts val="4300"/>
              <a:buNone/>
              <a:defRPr sz="4300">
                <a:solidFill>
                  <a:schemeClr val="dk2"/>
                </a:solidFill>
              </a:defRPr>
            </a:lvl9pPr>
          </a:lstStyle>
          <a:p>
            <a:endParaRPr/>
          </a:p>
        </p:txBody>
      </p:sp>
      <p:sp>
        <p:nvSpPr>
          <p:cNvPr id="52" name="Shape 52"/>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3"/>
        <p:cNvGrpSpPr/>
        <p:nvPr/>
      </p:nvGrpSpPr>
      <p:grpSpPr>
        <a:xfrm>
          <a:off x="0" y="0"/>
          <a:ext cx="0" cy="0"/>
          <a:chOff x="0" y="0"/>
          <a:chExt cx="0" cy="0"/>
        </a:xfrm>
      </p:grpSpPr>
      <p:sp>
        <p:nvSpPr>
          <p:cNvPr id="54" name="Shape 54"/>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5" name="Shape 55"/>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6" name="Shape 56"/>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58" name="Shape 58"/>
          <p:cNvSpPr txBox="1">
            <a:spLocks noGrp="1"/>
          </p:cNvSpPr>
          <p:nvPr>
            <p:ph type="body" idx="1"/>
          </p:nvPr>
        </p:nvSpPr>
        <p:spPr>
          <a:xfrm>
            <a:off x="1092200" y="2654300"/>
            <a:ext cx="10007700" cy="32640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9" name="Shape 59"/>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60"/>
        <p:cNvGrpSpPr/>
        <p:nvPr/>
      </p:nvGrpSpPr>
      <p:grpSpPr>
        <a:xfrm>
          <a:off x="0" y="0"/>
          <a:ext cx="0" cy="0"/>
          <a:chOff x="0" y="0"/>
          <a:chExt cx="0" cy="0"/>
        </a:xfrm>
      </p:grpSpPr>
      <p:sp>
        <p:nvSpPr>
          <p:cNvPr id="61" name="Shape 61"/>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2" name="Shape 62"/>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3" name="Shape 63"/>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4" name="Shape 64"/>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65" name="Shape 65"/>
          <p:cNvSpPr txBox="1">
            <a:spLocks noGrp="1"/>
          </p:cNvSpPr>
          <p:nvPr>
            <p:ph type="body" idx="1"/>
          </p:nvPr>
        </p:nvSpPr>
        <p:spPr>
          <a:xfrm>
            <a:off x="1092200" y="2654300"/>
            <a:ext cx="4914900" cy="32640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6" name="Shape 66"/>
          <p:cNvSpPr txBox="1">
            <a:spLocks noGrp="1"/>
          </p:cNvSpPr>
          <p:nvPr>
            <p:ph type="body" idx="2"/>
          </p:nvPr>
        </p:nvSpPr>
        <p:spPr>
          <a:xfrm>
            <a:off x="6184900" y="2654300"/>
            <a:ext cx="4914900" cy="32640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7" name="Shape 67"/>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8"/>
        <p:cNvGrpSpPr/>
        <p:nvPr/>
      </p:nvGrpSpPr>
      <p:grpSpPr>
        <a:xfrm>
          <a:off x="0" y="0"/>
          <a:ext cx="0" cy="0"/>
          <a:chOff x="0" y="0"/>
          <a:chExt cx="0" cy="0"/>
        </a:xfrm>
      </p:grpSpPr>
      <p:sp>
        <p:nvSpPr>
          <p:cNvPr id="69" name="Shape 69"/>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0" name="Shape 70"/>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1" name="Shape 71"/>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2" name="Shape 72"/>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73" name="Shape 73"/>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4"/>
        <p:cNvGrpSpPr/>
        <p:nvPr/>
      </p:nvGrpSpPr>
      <p:grpSpPr>
        <a:xfrm>
          <a:off x="0" y="0"/>
          <a:ext cx="0" cy="0"/>
          <a:chOff x="0" y="0"/>
          <a:chExt cx="0" cy="0"/>
        </a:xfrm>
      </p:grpSpPr>
      <p:sp>
        <p:nvSpPr>
          <p:cNvPr id="75" name="Shape 75"/>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6" name="Shape 76"/>
          <p:cNvSpPr/>
          <p:nvPr/>
        </p:nvSpPr>
        <p:spPr>
          <a:xfrm>
            <a:off x="41" y="3766000"/>
            <a:ext cx="9827100" cy="30921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7" name="Shape 77"/>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8" name="Shape 78"/>
          <p:cNvSpPr txBox="1">
            <a:spLocks noGrp="1"/>
          </p:cNvSpPr>
          <p:nvPr>
            <p:ph type="title"/>
          </p:nvPr>
        </p:nvSpPr>
        <p:spPr>
          <a:xfrm>
            <a:off x="1092200" y="1127467"/>
            <a:ext cx="4945500" cy="1844100"/>
          </a:xfrm>
          <a:prstGeom prst="rect">
            <a:avLst/>
          </a:prstGeom>
        </p:spPr>
        <p:txBody>
          <a:bodyPr spcFirstLastPara="1" wrap="square" lIns="121900" tIns="121900" rIns="121900" bIns="121900"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79" name="Shape 79"/>
          <p:cNvSpPr txBox="1">
            <a:spLocks noGrp="1"/>
          </p:cNvSpPr>
          <p:nvPr>
            <p:ph type="body" idx="1"/>
          </p:nvPr>
        </p:nvSpPr>
        <p:spPr>
          <a:xfrm>
            <a:off x="1107600" y="3092067"/>
            <a:ext cx="4945500" cy="28263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80" name="Shape 80"/>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81"/>
        <p:cNvGrpSpPr/>
        <p:nvPr/>
      </p:nvGrpSpPr>
      <p:grpSpPr>
        <a:xfrm>
          <a:off x="0" y="0"/>
          <a:ext cx="0" cy="0"/>
          <a:chOff x="0" y="0"/>
          <a:chExt cx="0" cy="0"/>
        </a:xfrm>
      </p:grpSpPr>
      <p:sp>
        <p:nvSpPr>
          <p:cNvPr id="82" name="Shape 82"/>
          <p:cNvSpPr/>
          <p:nvPr/>
        </p:nvSpPr>
        <p:spPr>
          <a:xfrm>
            <a:off x="0" y="3764192"/>
            <a:ext cx="9825600" cy="30891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3" name="Shape 83"/>
          <p:cNvSpPr/>
          <p:nvPr/>
        </p:nvSpPr>
        <p:spPr>
          <a:xfrm flipH="1">
            <a:off x="4777714" y="2072150"/>
            <a:ext cx="7413900" cy="47859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nvGrpSpPr>
          <p:cNvPr id="84" name="Shape 84"/>
          <p:cNvGrpSpPr/>
          <p:nvPr/>
        </p:nvGrpSpPr>
        <p:grpSpPr>
          <a:xfrm>
            <a:off x="341189" y="-11"/>
            <a:ext cx="3001758" cy="1391229"/>
            <a:chOff x="3961956" y="4383950"/>
            <a:chExt cx="1160548" cy="548700"/>
          </a:xfrm>
        </p:grpSpPr>
        <p:sp>
          <p:nvSpPr>
            <p:cNvPr id="85" name="Shape 85"/>
            <p:cNvSpPr/>
            <p:nvPr/>
          </p:nvSpPr>
          <p:spPr>
            <a:xfrm>
              <a:off x="4224904"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6" name="Shape 86"/>
            <p:cNvSpPr/>
            <p:nvPr/>
          </p:nvSpPr>
          <p:spPr>
            <a:xfrm>
              <a:off x="4093430"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7" name="Shape 87"/>
            <p:cNvSpPr/>
            <p:nvPr/>
          </p:nvSpPr>
          <p:spPr>
            <a:xfrm>
              <a:off x="3961956"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88" name="Shape 88"/>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grpSp>
        <p:nvGrpSpPr>
          <p:cNvPr id="89" name="Shape 89"/>
          <p:cNvGrpSpPr/>
          <p:nvPr/>
        </p:nvGrpSpPr>
        <p:grpSpPr>
          <a:xfrm>
            <a:off x="46579" y="6029501"/>
            <a:ext cx="2124408" cy="82273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pSp>
        <p:nvGrpSpPr>
          <p:cNvPr id="93" name="Shape 93"/>
          <p:cNvGrpSpPr/>
          <p:nvPr/>
        </p:nvGrpSpPr>
        <p:grpSpPr>
          <a:xfrm>
            <a:off x="7848470" y="1657"/>
            <a:ext cx="4343273" cy="1681990"/>
            <a:chOff x="6917201" y="0"/>
            <a:chExt cx="2227777" cy="863400"/>
          </a:xfrm>
        </p:grpSpPr>
        <p:sp>
          <p:nvSpPr>
            <p:cNvPr id="94" name="Shape 94"/>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95" name="Shape 95"/>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96" name="Shape 96"/>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97" name="Shape 97"/>
          <p:cNvSpPr txBox="1">
            <a:spLocks noGrp="1"/>
          </p:cNvSpPr>
          <p:nvPr>
            <p:ph type="title"/>
          </p:nvPr>
        </p:nvSpPr>
        <p:spPr>
          <a:xfrm>
            <a:off x="1858572" y="1734861"/>
            <a:ext cx="8489100" cy="3385500"/>
          </a:xfrm>
          <a:prstGeom prst="rect">
            <a:avLst/>
          </a:prstGeom>
        </p:spPr>
        <p:txBody>
          <a:bodyPr spcFirstLastPara="1" wrap="square" lIns="121900" tIns="121900" rIns="121900" bIns="121900" anchor="ctr" anchorCtr="0"/>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a:endParaRPr/>
          </a:p>
        </p:txBody>
      </p:sp>
      <p:sp>
        <p:nvSpPr>
          <p:cNvPr id="98" name="Shape 98"/>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9"/>
        <p:cNvGrpSpPr/>
        <p:nvPr/>
      </p:nvGrpSpPr>
      <p:grpSpPr>
        <a:xfrm>
          <a:off x="0" y="0"/>
          <a:ext cx="0" cy="0"/>
          <a:chOff x="0" y="0"/>
          <a:chExt cx="0" cy="0"/>
        </a:xfrm>
      </p:grpSpPr>
      <p:sp>
        <p:nvSpPr>
          <p:cNvPr id="100" name="Shape 100"/>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01" name="Shape 101"/>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02" name="Shape 102"/>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03" name="Shape 103"/>
          <p:cNvSpPr txBox="1">
            <a:spLocks noGrp="1"/>
          </p:cNvSpPr>
          <p:nvPr>
            <p:ph type="title"/>
          </p:nvPr>
        </p:nvSpPr>
        <p:spPr>
          <a:xfrm>
            <a:off x="1092200" y="1127467"/>
            <a:ext cx="8565600" cy="939900"/>
          </a:xfrm>
          <a:prstGeom prst="rect">
            <a:avLst/>
          </a:prstGeom>
        </p:spPr>
        <p:txBody>
          <a:bodyPr spcFirstLastPara="1" wrap="square" lIns="121900" tIns="121900" rIns="121900" bIns="121900"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04" name="Shape 104"/>
          <p:cNvSpPr txBox="1">
            <a:spLocks noGrp="1"/>
          </p:cNvSpPr>
          <p:nvPr>
            <p:ph type="subTitle" idx="1"/>
          </p:nvPr>
        </p:nvSpPr>
        <p:spPr>
          <a:xfrm>
            <a:off x="1092200" y="2067600"/>
            <a:ext cx="7813200" cy="524700"/>
          </a:xfrm>
          <a:prstGeom prst="rect">
            <a:avLst/>
          </a:prstGeom>
        </p:spPr>
        <p:txBody>
          <a:bodyPr spcFirstLastPara="1" wrap="square" lIns="121900" tIns="121900" rIns="121900" bIns="121900"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05" name="Shape 105"/>
          <p:cNvSpPr txBox="1">
            <a:spLocks noGrp="1"/>
          </p:cNvSpPr>
          <p:nvPr>
            <p:ph type="body" idx="2"/>
          </p:nvPr>
        </p:nvSpPr>
        <p:spPr>
          <a:xfrm>
            <a:off x="1092200" y="3289400"/>
            <a:ext cx="7813200" cy="27939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106" name="Shape 106"/>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7"/>
        <p:cNvGrpSpPr/>
        <p:nvPr/>
      </p:nvGrpSpPr>
      <p:grpSpPr>
        <a:xfrm>
          <a:off x="0" y="0"/>
          <a:ext cx="0" cy="0"/>
          <a:chOff x="0" y="0"/>
          <a:chExt cx="0" cy="0"/>
        </a:xfrm>
      </p:grpSpPr>
      <p:sp>
        <p:nvSpPr>
          <p:cNvPr id="108" name="Shape 108"/>
          <p:cNvSpPr/>
          <p:nvPr/>
        </p:nvSpPr>
        <p:spPr>
          <a:xfrm>
            <a:off x="41" y="3766000"/>
            <a:ext cx="9827100" cy="30921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09" name="Shape 109"/>
          <p:cNvSpPr/>
          <p:nvPr/>
        </p:nvSpPr>
        <p:spPr>
          <a:xfrm flipH="1">
            <a:off x="4776900" y="2067600"/>
            <a:ext cx="74151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0" name="Shape 110"/>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1" name="Shape 111"/>
          <p:cNvSpPr txBox="1">
            <a:spLocks noGrp="1"/>
          </p:cNvSpPr>
          <p:nvPr>
            <p:ph type="body" idx="1"/>
          </p:nvPr>
        </p:nvSpPr>
        <p:spPr>
          <a:xfrm>
            <a:off x="437367" y="5551333"/>
            <a:ext cx="9886800" cy="806700"/>
          </a:xfrm>
          <a:prstGeom prst="rect">
            <a:avLst/>
          </a:prstGeom>
        </p:spPr>
        <p:txBody>
          <a:bodyPr spcFirstLastPara="1" wrap="square" lIns="121900" tIns="121900" rIns="121900" bIns="121900" anchor="b" anchorCtr="0"/>
          <a:lstStyle>
            <a:lvl1pPr marL="457200" lvl="0" indent="-228600">
              <a:lnSpc>
                <a:spcPct val="100000"/>
              </a:lnSpc>
              <a:spcBef>
                <a:spcPts val="0"/>
              </a:spcBef>
              <a:spcAft>
                <a:spcPts val="0"/>
              </a:spcAft>
              <a:buSzPts val="1700"/>
              <a:buNone/>
              <a:defRPr/>
            </a:lvl1pPr>
          </a:lstStyle>
          <a:p>
            <a:endParaRPr/>
          </a:p>
        </p:txBody>
      </p:sp>
      <p:sp>
        <p:nvSpPr>
          <p:cNvPr id="112" name="Shape 112"/>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1pPr>
            <a:lvl2pPr lvl="1">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2pPr>
            <a:lvl3pPr lvl="2">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3pPr>
            <a:lvl4pPr lvl="3">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4pPr>
            <a:lvl5pPr lvl="4">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5pPr>
            <a:lvl6pPr lvl="5">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6pPr>
            <a:lvl7pPr lvl="6">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7pPr>
            <a:lvl8pPr lvl="7">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8pPr>
            <a:lvl9pPr lvl="8">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9pPr>
          </a:lstStyle>
          <a:p>
            <a:endParaRPr/>
          </a:p>
        </p:txBody>
      </p:sp>
      <p:sp>
        <p:nvSpPr>
          <p:cNvPr id="11" name="Shape 11"/>
          <p:cNvSpPr txBox="1">
            <a:spLocks noGrp="1"/>
          </p:cNvSpPr>
          <p:nvPr>
            <p:ph type="body" idx="1"/>
          </p:nvPr>
        </p:nvSpPr>
        <p:spPr>
          <a:xfrm>
            <a:off x="415600" y="1536633"/>
            <a:ext cx="11360700" cy="4521600"/>
          </a:xfrm>
          <a:prstGeom prst="rect">
            <a:avLst/>
          </a:prstGeom>
          <a:noFill/>
          <a:ln>
            <a:noFill/>
          </a:ln>
        </p:spPr>
        <p:txBody>
          <a:bodyPr spcFirstLastPara="1" wrap="square" lIns="121900" tIns="121900" rIns="121900" bIns="121900" anchor="t" anchorCtr="0"/>
          <a:lstStyle>
            <a:lvl1pPr marL="457200" lvl="0" indent="-336550">
              <a:lnSpc>
                <a:spcPct val="115000"/>
              </a:lnSpc>
              <a:spcBef>
                <a:spcPts val="0"/>
              </a:spcBef>
              <a:spcAft>
                <a:spcPts val="0"/>
              </a:spcAft>
              <a:buClr>
                <a:schemeClr val="dk2"/>
              </a:buClr>
              <a:buSzPts val="1700"/>
              <a:buFont typeface="Calibri"/>
              <a:buChar char="●"/>
              <a:defRPr sz="1700">
                <a:solidFill>
                  <a:schemeClr val="dk2"/>
                </a:solidFill>
                <a:latin typeface="Calibri"/>
                <a:ea typeface="Calibri"/>
                <a:cs typeface="Calibri"/>
                <a:sym typeface="Calibri"/>
              </a:defRPr>
            </a:lvl1pPr>
            <a:lvl2pPr marL="914400" lvl="1" indent="-32385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2pPr>
            <a:lvl3pPr marL="1371600" lvl="2" indent="-32385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3pPr>
            <a:lvl4pPr marL="1828800" lvl="3" indent="-32385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4pPr>
            <a:lvl5pPr marL="2286000" lvl="4" indent="-32385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5pPr>
            <a:lvl6pPr marL="2743200" lvl="5" indent="-32385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6pPr>
            <a:lvl7pPr marL="3200400" lvl="6" indent="-32385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7pPr>
            <a:lvl8pPr marL="3657600" lvl="7" indent="-32385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8pPr>
            <a:lvl9pPr marL="4114800" lvl="8" indent="-323850">
              <a:lnSpc>
                <a:spcPct val="115000"/>
              </a:lnSpc>
              <a:spcBef>
                <a:spcPts val="2100"/>
              </a:spcBef>
              <a:spcAft>
                <a:spcPts val="2100"/>
              </a:spcAft>
              <a:buClr>
                <a:schemeClr val="dk2"/>
              </a:buClr>
              <a:buSzPts val="1500"/>
              <a:buFont typeface="Calibri"/>
              <a:buChar char="■"/>
              <a:defRPr sz="1500">
                <a:solidFill>
                  <a:schemeClr val="dk2"/>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Nunito"/>
                <a:ea typeface="Nunito"/>
                <a:cs typeface="Nunito"/>
                <a:sym typeface="Nunito"/>
              </a:defRPr>
            </a:lvl1pPr>
            <a:lvl2pPr lvl="1" algn="r">
              <a:buNone/>
              <a:defRPr sz="1300">
                <a:solidFill>
                  <a:schemeClr val="dk2"/>
                </a:solidFill>
                <a:latin typeface="Nunito"/>
                <a:ea typeface="Nunito"/>
                <a:cs typeface="Nunito"/>
                <a:sym typeface="Nunito"/>
              </a:defRPr>
            </a:lvl2pPr>
            <a:lvl3pPr lvl="2" algn="r">
              <a:buNone/>
              <a:defRPr sz="1300">
                <a:solidFill>
                  <a:schemeClr val="dk2"/>
                </a:solidFill>
                <a:latin typeface="Nunito"/>
                <a:ea typeface="Nunito"/>
                <a:cs typeface="Nunito"/>
                <a:sym typeface="Nunito"/>
              </a:defRPr>
            </a:lvl3pPr>
            <a:lvl4pPr lvl="3" algn="r">
              <a:buNone/>
              <a:defRPr sz="1300">
                <a:solidFill>
                  <a:schemeClr val="dk2"/>
                </a:solidFill>
                <a:latin typeface="Nunito"/>
                <a:ea typeface="Nunito"/>
                <a:cs typeface="Nunito"/>
                <a:sym typeface="Nunito"/>
              </a:defRPr>
            </a:lvl4pPr>
            <a:lvl5pPr lvl="4" algn="r">
              <a:buNone/>
              <a:defRPr sz="1300">
                <a:solidFill>
                  <a:schemeClr val="dk2"/>
                </a:solidFill>
                <a:latin typeface="Nunito"/>
                <a:ea typeface="Nunito"/>
                <a:cs typeface="Nunito"/>
                <a:sym typeface="Nunito"/>
              </a:defRPr>
            </a:lvl5pPr>
            <a:lvl6pPr lvl="5" algn="r">
              <a:buNone/>
              <a:defRPr sz="1300">
                <a:solidFill>
                  <a:schemeClr val="dk2"/>
                </a:solidFill>
                <a:latin typeface="Nunito"/>
                <a:ea typeface="Nunito"/>
                <a:cs typeface="Nunito"/>
                <a:sym typeface="Nunito"/>
              </a:defRPr>
            </a:lvl6pPr>
            <a:lvl7pPr lvl="6" algn="r">
              <a:buNone/>
              <a:defRPr sz="1300">
                <a:solidFill>
                  <a:schemeClr val="dk2"/>
                </a:solidFill>
                <a:latin typeface="Nunito"/>
                <a:ea typeface="Nunito"/>
                <a:cs typeface="Nunito"/>
                <a:sym typeface="Nunito"/>
              </a:defRPr>
            </a:lvl7pPr>
            <a:lvl8pPr lvl="7" algn="r">
              <a:buNone/>
              <a:defRPr sz="1300">
                <a:solidFill>
                  <a:schemeClr val="dk2"/>
                </a:solidFill>
                <a:latin typeface="Nunito"/>
                <a:ea typeface="Nunito"/>
                <a:cs typeface="Nunito"/>
                <a:sym typeface="Nunito"/>
              </a:defRPr>
            </a:lvl8pPr>
            <a:lvl9pPr lvl="8" algn="r">
              <a:buNone/>
              <a:defRPr sz="13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rotWithShape="1">
          <a:blip r:embed="rId3">
            <a:alphaModFix/>
          </a:blip>
          <a:srcRect/>
          <a:stretch/>
        </p:blipFill>
        <p:spPr>
          <a:xfrm>
            <a:off x="3800149" y="370405"/>
            <a:ext cx="4591691" cy="4601217"/>
          </a:xfrm>
          <a:prstGeom prst="rect">
            <a:avLst/>
          </a:prstGeom>
          <a:noFill/>
          <a:ln>
            <a:noFill/>
          </a:ln>
        </p:spPr>
      </p:pic>
      <p:sp>
        <p:nvSpPr>
          <p:cNvPr id="139" name="Shape 139"/>
          <p:cNvSpPr txBox="1"/>
          <p:nvPr/>
        </p:nvSpPr>
        <p:spPr>
          <a:xfrm>
            <a:off x="4594429" y="5588137"/>
            <a:ext cx="300313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By: Lance Howell</a:t>
            </a:r>
            <a:endParaRPr/>
          </a:p>
        </p:txBody>
      </p:sp>
      <p:sp>
        <p:nvSpPr>
          <p:cNvPr id="140" name="Shape 140"/>
          <p:cNvSpPr txBox="1">
            <a:spLocks noGrp="1"/>
          </p:cNvSpPr>
          <p:nvPr>
            <p:ph type="subTitle" idx="1"/>
          </p:nvPr>
        </p:nvSpPr>
        <p:spPr>
          <a:xfrm>
            <a:off x="1524001" y="3904546"/>
            <a:ext cx="9144000" cy="402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D0CECE"/>
              </a:buClr>
              <a:buSzPts val="2000"/>
              <a:buFont typeface="Arial"/>
              <a:buNone/>
            </a:pPr>
            <a:r>
              <a:rPr lang="en-US" sz="2000" b="1" i="1" u="none" strike="noStrike" cap="none">
                <a:solidFill>
                  <a:srgbClr val="D0CECE"/>
                </a:solidFill>
                <a:latin typeface="Calibri"/>
                <a:ea typeface="Calibri"/>
                <a:cs typeface="Calibri"/>
                <a:sym typeface="Calibri"/>
              </a:rPr>
              <a:t>The Future of Editing and Best Practices</a:t>
            </a:r>
            <a:endParaRPr sz="2000" b="1" i="1" u="none" strike="noStrike" cap="none">
              <a:solidFill>
                <a:srgbClr val="D0CECE"/>
              </a:solidFill>
              <a:latin typeface="Calibri"/>
              <a:ea typeface="Calibri"/>
              <a:cs typeface="Calibri"/>
              <a:sym typeface="Calibri"/>
            </a:endParaRPr>
          </a:p>
        </p:txBody>
      </p:sp>
      <p:sp>
        <p:nvSpPr>
          <p:cNvPr id="141" name="Shape 141"/>
          <p:cNvSpPr/>
          <p:nvPr/>
        </p:nvSpPr>
        <p:spPr>
          <a:xfrm>
            <a:off x="2937308" y="2819400"/>
            <a:ext cx="6317657" cy="121858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76A5AF"/>
                </a:solidFill>
                <a:latin typeface="Arial"/>
              </a:rPr>
              <a:t>Gutenberg: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descr="wordpress gutenberg editor interface explained"/>
          <p:cNvPicPr preferRelativeResize="0"/>
          <p:nvPr/>
        </p:nvPicPr>
        <p:blipFill rotWithShape="1">
          <a:blip r:embed="rId3">
            <a:alphaModFix/>
          </a:blip>
          <a:srcRect/>
          <a:stretch/>
        </p:blipFill>
        <p:spPr>
          <a:xfrm>
            <a:off x="4912770" y="1690688"/>
            <a:ext cx="7124901" cy="4002017"/>
          </a:xfrm>
          <a:prstGeom prst="rect">
            <a:avLst/>
          </a:prstGeom>
          <a:noFill/>
          <a:ln>
            <a:noFill/>
          </a:ln>
        </p:spPr>
      </p:pic>
      <p:sp>
        <p:nvSpPr>
          <p:cNvPr id="200" name="Shape 2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rgbClr val="000000"/>
                </a:solidFill>
                <a:latin typeface="Calibri"/>
                <a:ea typeface="Calibri"/>
                <a:cs typeface="Calibri"/>
                <a:sym typeface="Calibri"/>
              </a:rPr>
              <a:t>Best Practices</a:t>
            </a:r>
            <a:endParaRPr sz="4400" b="0" i="0" u="none" strike="noStrike" cap="none">
              <a:solidFill>
                <a:srgbClr val="000000"/>
              </a:solidFill>
              <a:latin typeface="Calibri"/>
              <a:ea typeface="Calibri"/>
              <a:cs typeface="Calibri"/>
              <a:sym typeface="Calibri"/>
            </a:endParaRPr>
          </a:p>
        </p:txBody>
      </p:sp>
      <p:sp>
        <p:nvSpPr>
          <p:cNvPr id="201" name="Shape 201"/>
          <p:cNvSpPr txBox="1">
            <a:spLocks noGrp="1"/>
          </p:cNvSpPr>
          <p:nvPr>
            <p:ph type="body" idx="1"/>
          </p:nvPr>
        </p:nvSpPr>
        <p:spPr>
          <a:xfrm>
            <a:off x="493450" y="1625225"/>
            <a:ext cx="4729200" cy="4925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Remember Everything is a Block</a:t>
            </a:r>
            <a:endParaRPr>
              <a:solidFill>
                <a:srgbClr val="000000"/>
              </a:solidFill>
            </a:endParaRPr>
          </a:p>
          <a:p>
            <a:pPr marL="228600" marR="0" lvl="0" indent="-228600" algn="l" rtl="0">
              <a:lnSpc>
                <a:spcPct val="8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Use a Theme that is Designed for Gutenberg.</a:t>
            </a:r>
            <a:endParaRPr>
              <a:solidFill>
                <a:srgbClr val="000000"/>
              </a:solidFill>
            </a:endParaRPr>
          </a:p>
          <a:p>
            <a:pPr marL="228600" marR="0" lvl="0" indent="-228600" algn="l" rtl="0">
              <a:lnSpc>
                <a:spcPct val="8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Build a Basic Layout with Gutenberg.</a:t>
            </a:r>
            <a:endParaRPr>
              <a:solidFill>
                <a:srgbClr val="000000"/>
              </a:solidFill>
            </a:endParaRPr>
          </a:p>
          <a:p>
            <a:pPr marL="228600" marR="0" lvl="0" indent="-228600" algn="l" rtl="0">
              <a:lnSpc>
                <a:spcPct val="8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Use the Recent and Saved Sections</a:t>
            </a:r>
            <a:endParaRPr>
              <a:solidFill>
                <a:srgbClr val="000000"/>
              </a:solidFill>
            </a:endParaRPr>
          </a:p>
          <a:p>
            <a:pPr marL="228600" marR="0" lvl="0" indent="-228600" algn="l" rtl="0">
              <a:lnSpc>
                <a:spcPct val="80000"/>
              </a:lnSpc>
              <a:spcBef>
                <a:spcPts val="1000"/>
              </a:spcBef>
              <a:spcAft>
                <a:spcPts val="2100"/>
              </a:spcAft>
              <a:buClr>
                <a:schemeClr val="dk1"/>
              </a:buClr>
              <a:buSzPts val="2800"/>
              <a:buFont typeface="Arial"/>
              <a:buChar char="•"/>
            </a:pPr>
            <a:r>
              <a:rPr lang="en-US" sz="2800" b="0" i="0" u="none" strike="noStrike" cap="none">
                <a:solidFill>
                  <a:srgbClr val="000000"/>
                </a:solidFill>
                <a:latin typeface="Calibri"/>
                <a:ea typeface="Calibri"/>
                <a:cs typeface="Calibri"/>
                <a:sym typeface="Calibri"/>
              </a:rPr>
              <a:t>Use </a:t>
            </a:r>
            <a:r>
              <a:rPr lang="en-US" sz="2800" b="0" i="1" u="none" strike="noStrike" cap="none">
                <a:solidFill>
                  <a:srgbClr val="000000"/>
                </a:solidFill>
                <a:latin typeface="Calibri"/>
                <a:ea typeface="Calibri"/>
                <a:cs typeface="Calibri"/>
                <a:sym typeface="Calibri"/>
              </a:rPr>
              <a:t>/Block-Name</a:t>
            </a:r>
            <a:r>
              <a:rPr lang="en-US" sz="2800" b="0" i="0" u="none" strike="noStrike" cap="none">
                <a:solidFill>
                  <a:srgbClr val="000000"/>
                </a:solidFill>
                <a:latin typeface="Calibri"/>
                <a:ea typeface="Calibri"/>
                <a:cs typeface="Calibri"/>
                <a:sym typeface="Calibri"/>
              </a:rPr>
              <a:t> for Quick Access to Blocks</a:t>
            </a:r>
            <a:endParaRPr sz="2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0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99"/>
                                        </p:tgtEl>
                                        <p:attrNameLst>
                                          <p:attrName>style.visibility</p:attrName>
                                        </p:attrNameLst>
                                      </p:cBhvr>
                                      <p:to>
                                        <p:strVal val="visible"/>
                                      </p:to>
                                    </p:set>
                                    <p:anim calcmode="lin" valueType="num">
                                      <p:cBhvr additive="base">
                                        <p:cTn id="32" dur="1000"/>
                                        <p:tgtEl>
                                          <p:spTgt spid="1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Contact Me with Questions</a:t>
            </a:r>
            <a:endParaRPr sz="4400" b="1" i="0" u="none" strike="noStrike" cap="none">
              <a:solidFill>
                <a:srgbClr val="000000"/>
              </a:solidFill>
              <a:latin typeface="Calibri"/>
              <a:ea typeface="Calibri"/>
              <a:cs typeface="Calibri"/>
              <a:sym typeface="Calibri"/>
            </a:endParaRPr>
          </a:p>
        </p:txBody>
      </p:sp>
      <p:sp>
        <p:nvSpPr>
          <p:cNvPr id="207" name="Shape 207"/>
          <p:cNvSpPr txBox="1"/>
          <p:nvPr/>
        </p:nvSpPr>
        <p:spPr>
          <a:xfrm>
            <a:off x="2843122" y="2694467"/>
            <a:ext cx="6505756"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none" strike="noStrike" cap="none">
                <a:latin typeface="Calibri"/>
                <a:ea typeface="Calibri"/>
                <a:cs typeface="Calibri"/>
                <a:sym typeface="Calibri"/>
              </a:rPr>
              <a:t>By: Lance Howell</a:t>
            </a:r>
            <a:endParaRPr/>
          </a:p>
          <a:p>
            <a:pPr marL="0" marR="0" lvl="0" indent="0" algn="ctr" rtl="0">
              <a:spcBef>
                <a:spcPts val="0"/>
              </a:spcBef>
              <a:spcAft>
                <a:spcPts val="0"/>
              </a:spcAft>
              <a:buNone/>
            </a:pPr>
            <a:r>
              <a:rPr lang="en-US" sz="4000" b="0" i="0" u="none" strike="noStrike" cap="none">
                <a:latin typeface="Calibri"/>
                <a:ea typeface="Calibri"/>
                <a:cs typeface="Calibri"/>
                <a:sym typeface="Calibri"/>
              </a:rPr>
              <a:t>https://www.lancehowell.com</a:t>
            </a:r>
            <a:endParaRPr/>
          </a:p>
          <a:p>
            <a:pPr marL="0" marR="0" lvl="0" indent="0" algn="ctr" rtl="0">
              <a:spcBef>
                <a:spcPts val="0"/>
              </a:spcBef>
              <a:spcAft>
                <a:spcPts val="0"/>
              </a:spcAft>
              <a:buNone/>
            </a:pPr>
            <a:r>
              <a:rPr lang="en-US" sz="4000" b="0" i="0" u="none" strike="noStrike" cap="none">
                <a:latin typeface="Calibri"/>
                <a:ea typeface="Calibri"/>
                <a:cs typeface="Calibri"/>
                <a:sym typeface="Calibri"/>
              </a:rPr>
              <a:t>lance@lancehowell.com</a:t>
            </a:r>
            <a:endParaRPr/>
          </a:p>
          <a:p>
            <a:pPr marL="0" marR="0" lvl="0" indent="0" algn="ctr" rtl="0">
              <a:spcBef>
                <a:spcPts val="0"/>
              </a:spcBef>
              <a:spcAft>
                <a:spcPts val="0"/>
              </a:spcAft>
              <a:buNone/>
            </a:pP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69694" y="1927707"/>
            <a:ext cx="10515600" cy="23780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8000"/>
              <a:buFont typeface="Limelight"/>
              <a:buNone/>
            </a:pPr>
            <a:r>
              <a:rPr lang="en-US" sz="8000" b="1" i="0" u="none" strike="noStrike" cap="none">
                <a:solidFill>
                  <a:srgbClr val="FF0000"/>
                </a:solidFill>
                <a:latin typeface="Limelight"/>
                <a:ea typeface="Limelight"/>
                <a:cs typeface="Limelight"/>
                <a:sym typeface="Limelight"/>
              </a:rPr>
              <a:t>WARNING: Disclaimer Ahead</a:t>
            </a:r>
            <a:r>
              <a:rPr lang="en-US" sz="4400" b="0" i="0" u="none" strike="noStrike" cap="none">
                <a:solidFill>
                  <a:schemeClr val="dk1"/>
                </a:solidFill>
                <a:latin typeface="Calibri"/>
                <a:ea typeface="Calibri"/>
                <a:cs typeface="Calibri"/>
                <a:sym typeface="Calibri"/>
              </a:rPr>
              <a:t> </a:t>
            </a:r>
            <a:endParaRPr sz="4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3500"/>
                                        <p:tgtEl>
                                          <p:spTgt spid="146">
                                            <p:txEl>
                                              <p:pRg st="0" end="0"/>
                                            </p:txEl>
                                          </p:spTgt>
                                        </p:tgtEl>
                                        <p:attrNameLst>
                                          <p:attrName>ppt_w</p:attrName>
                                        </p:attrNameLst>
                                      </p:cBhvr>
                                      <p:tavLst>
                                        <p:tav tm="0">
                                          <p:val>
                                            <p:strVal val="0"/>
                                          </p:val>
                                        </p:tav>
                                        <p:tav tm="100000">
                                          <p:val>
                                            <p:strVal val="#ppt_w"/>
                                          </p:val>
                                        </p:tav>
                                      </p:tavLst>
                                    </p:anim>
                                    <p:anim calcmode="lin" valueType="num">
                                      <p:cBhvr additive="base">
                                        <p:cTn id="8" dur="3500"/>
                                        <p:tgtEl>
                                          <p:spTgt spid="146">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3500"/>
                            </p:stCondLst>
                            <p:childTnLst>
                              <p:par>
                                <p:cTn id="10" presetID="23" presetClass="exit" presetSubtype="32" fill="hold" nodeType="afterEffect">
                                  <p:stCondLst>
                                    <p:cond delay="0"/>
                                  </p:stCondLst>
                                  <p:childTnLst>
                                    <p:anim calcmode="lin" valueType="num">
                                      <p:cBhvr additive="base">
                                        <p:cTn id="11" dur="3500"/>
                                        <p:tgtEl>
                                          <p:spTgt spid="146"/>
                                        </p:tgtEl>
                                        <p:attrNameLst>
                                          <p:attrName>ppt_w</p:attrName>
                                        </p:attrNameLst>
                                      </p:cBhvr>
                                      <p:tavLst>
                                        <p:tav tm="0">
                                          <p:val>
                                            <p:strVal val="#ppt_w"/>
                                          </p:val>
                                        </p:tav>
                                        <p:tav tm="100000">
                                          <p:val>
                                            <p:strVal val="0"/>
                                          </p:val>
                                        </p:tav>
                                      </p:tavLst>
                                    </p:anim>
                                    <p:anim calcmode="lin" valueType="num">
                                      <p:cBhvr additive="base">
                                        <p:cTn id="12" dur="3500"/>
                                        <p:tgtEl>
                                          <p:spTgt spid="146"/>
                                        </p:tgtEl>
                                        <p:attrNameLst>
                                          <p:attrName>ppt_h</p:attrName>
                                        </p:attrNameLst>
                                      </p:cBhvr>
                                      <p:tavLst>
                                        <p:tav tm="0">
                                          <p:val>
                                            <p:strVal val="#ppt_h"/>
                                          </p:val>
                                        </p:tav>
                                        <p:tav tm="100000">
                                          <p:val>
                                            <p:strVal val="0"/>
                                          </p:val>
                                        </p:tav>
                                      </p:tavLst>
                                    </p:anim>
                                    <p:set>
                                      <p:cBhvr>
                                        <p:cTn id="13" dur="1" fill="hold">
                                          <p:stCondLst>
                                            <p:cond delay="350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717631" y="1979271"/>
            <a:ext cx="10961225" cy="2585323"/>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latin typeface="Calibri"/>
                <a:ea typeface="Calibri"/>
                <a:cs typeface="Calibri"/>
                <a:sym typeface="Calibri"/>
              </a:rPr>
              <a:t>Remember that Gutenberg is in beta or has recently been released by the time you hear or see this presentation, as such, things may have changed. Gutenberg changes everyday. The presentation is trying to be a general guide, and some best practices no matter what post editor you use, but it also is going to dispel some of the Myths and Rumors about Gutenberg that has made the community scared to try it. Remember if you do try it. Just test it out on your test sites or development environment first before trying it out in a live environment. Especially while it is in </a:t>
            </a:r>
            <a:r>
              <a:rPr lang="en-US" sz="1800" b="1" i="0" u="none" strike="noStrike" cap="none">
                <a:latin typeface="Calibri"/>
                <a:ea typeface="Calibri"/>
                <a:cs typeface="Calibri"/>
                <a:sym typeface="Calibri"/>
              </a:rPr>
              <a:t>BETA STATUS!!!!</a:t>
            </a:r>
            <a:r>
              <a:rPr lang="en-US" sz="1800" b="0" i="0" u="none" strike="noStrike" cap="none">
                <a:latin typeface="Calibri"/>
                <a:ea typeface="Calibri"/>
                <a:cs typeface="Calibri"/>
                <a:sym typeface="Calibri"/>
              </a:rPr>
              <a:t> While it is in beta it changes everyday. You will see updates multiple times a week. </a:t>
            </a:r>
            <a:endParaRPr/>
          </a:p>
          <a:p>
            <a:pPr marL="0" marR="0" lvl="0" indent="0" algn="ctr"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b="1" i="0" u="none" strike="noStrike" cap="none">
                <a:solidFill>
                  <a:srgbClr val="FF0000"/>
                </a:solidFill>
                <a:latin typeface="Calibri"/>
                <a:ea typeface="Calibri"/>
                <a:cs typeface="Calibri"/>
                <a:sym typeface="Calibri"/>
              </a:rPr>
              <a:t>You Have Been WARNED!!! HAHAHAHA!!! ☺ </a:t>
            </a:r>
            <a:endParaRPr sz="3600" b="1" i="0" u="none" strike="noStrike" cap="none">
              <a:solidFill>
                <a:srgbClr val="FF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rgbClr val="000000"/>
                </a:solidFill>
                <a:latin typeface="Calibri"/>
                <a:ea typeface="Calibri"/>
                <a:cs typeface="Calibri"/>
                <a:sym typeface="Calibri"/>
              </a:rPr>
              <a:t>What Problem is Being Solved</a:t>
            </a:r>
            <a:endParaRPr sz="4400" b="0" i="0" u="none" strike="noStrike" cap="none">
              <a:solidFill>
                <a:srgbClr val="000000"/>
              </a:solidFill>
              <a:latin typeface="Calibri"/>
              <a:ea typeface="Calibri"/>
              <a:cs typeface="Calibri"/>
              <a:sym typeface="Calibri"/>
            </a:endParaRPr>
          </a:p>
        </p:txBody>
      </p:sp>
      <p:sp>
        <p:nvSpPr>
          <p:cNvPr id="158" name="Shape 158"/>
          <p:cNvSpPr txBox="1"/>
          <p:nvPr/>
        </p:nvSpPr>
        <p:spPr>
          <a:xfrm>
            <a:off x="1319514" y="1690688"/>
            <a:ext cx="9444942" cy="175432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“The goal is to make adding rich content to WordPress simple and enjoyable.” – From the Gutenberg plugin description on WordPress.org.</a:t>
            </a:r>
            <a:endParaRPr>
              <a:solidFill>
                <a:schemeClr val="dk2"/>
              </a:solidFill>
            </a:endParaRPr>
          </a:p>
          <a:p>
            <a:pPr marL="285750" marR="0" lvl="0" indent="-285750" algn="l" rtl="0">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Gutenberg enables WordPress to build content layouts, not just write articles. </a:t>
            </a:r>
            <a:endParaRPr>
              <a:solidFill>
                <a:schemeClr val="dk2"/>
              </a:solidFill>
            </a:endParaRPr>
          </a:p>
          <a:p>
            <a:pPr marL="285750" marR="0" lvl="0" indent="-285750" algn="l" rtl="0">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Learn to write once</a:t>
            </a:r>
            <a:endParaRPr>
              <a:solidFill>
                <a:schemeClr val="dk2"/>
              </a:solidFill>
            </a:endParaRPr>
          </a:p>
          <a:p>
            <a:pPr marL="285750" marR="0" lvl="0" indent="-285750" algn="l" rtl="0">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Gutenberg is focused on writing.</a:t>
            </a:r>
            <a:endParaRPr>
              <a:solidFill>
                <a:schemeClr val="dk2"/>
              </a:solidFill>
            </a:endParaRPr>
          </a:p>
          <a:p>
            <a:pPr marL="285750" marR="0" lvl="0" indent="-285750" algn="l" rtl="0">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Embed rich content into the documents.</a:t>
            </a:r>
            <a:endParaRPr sz="1800" b="0" i="0" u="none" strike="noStrike" cap="none">
              <a:solidFill>
                <a:schemeClr val="dk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2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2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2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2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2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a:solidFill>
                  <a:srgbClr val="000000"/>
                </a:solidFill>
              </a:rPr>
              <a:t>Compare The New with the Old</a:t>
            </a:r>
            <a:endParaRPr sz="4400" b="0" i="0" u="none" strike="noStrike" cap="none">
              <a:solidFill>
                <a:srgbClr val="000000"/>
              </a:solidFill>
              <a:latin typeface="Calibri"/>
              <a:ea typeface="Calibri"/>
              <a:cs typeface="Calibri"/>
              <a:sym typeface="Calibri"/>
            </a:endParaRPr>
          </a:p>
        </p:txBody>
      </p:sp>
      <p:pic>
        <p:nvPicPr>
          <p:cNvPr id="164" name="Shape 164" descr="Comparing Gutenberg vs current editor"/>
          <p:cNvPicPr preferRelativeResize="0"/>
          <p:nvPr/>
        </p:nvPicPr>
        <p:blipFill rotWithShape="1">
          <a:blip r:embed="rId3">
            <a:alphaModFix/>
          </a:blip>
          <a:srcRect/>
          <a:stretch/>
        </p:blipFill>
        <p:spPr>
          <a:xfrm>
            <a:off x="163076" y="1412111"/>
            <a:ext cx="11865848" cy="52896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3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rgbClr val="000000"/>
                </a:solidFill>
                <a:latin typeface="Calibri"/>
                <a:ea typeface="Calibri"/>
                <a:cs typeface="Calibri"/>
                <a:sym typeface="Calibri"/>
              </a:rPr>
              <a:t>8 Myths About Gutenberg</a:t>
            </a:r>
            <a:endParaRPr sz="4400" b="0" i="0" u="none" strike="noStrike" cap="none">
              <a:solidFill>
                <a:srgbClr val="000000"/>
              </a:solidFill>
              <a:latin typeface="Calibri"/>
              <a:ea typeface="Calibri"/>
              <a:cs typeface="Calibri"/>
              <a:sym typeface="Calibri"/>
            </a:endParaRPr>
          </a:p>
        </p:txBody>
      </p:sp>
      <p:sp>
        <p:nvSpPr>
          <p:cNvPr id="171" name="Shape 1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You can not turn off the new editing experience. </a:t>
            </a:r>
            <a:endParaRPr>
              <a:solidFill>
                <a:srgbClr val="000000"/>
              </a:solidFill>
            </a:endParaRPr>
          </a:p>
          <a:p>
            <a:pPr marL="514350" marR="0" lvl="0" indent="-514350" algn="l" rtl="0">
              <a:lnSpc>
                <a:spcPct val="90000"/>
              </a:lnSpc>
              <a:spcBef>
                <a:spcPts val="100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No support for meta boxes. </a:t>
            </a:r>
            <a:endParaRPr>
              <a:solidFill>
                <a:srgbClr val="000000"/>
              </a:solidFill>
            </a:endParaRPr>
          </a:p>
          <a:p>
            <a:pPr marL="514350" marR="0" lvl="0" indent="-514350" algn="l" rtl="0">
              <a:lnSpc>
                <a:spcPct val="90000"/>
              </a:lnSpc>
              <a:spcBef>
                <a:spcPts val="100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No support for custom post types. </a:t>
            </a:r>
            <a:endParaRPr>
              <a:solidFill>
                <a:srgbClr val="000000"/>
              </a:solidFill>
            </a:endParaRPr>
          </a:p>
          <a:p>
            <a:pPr marL="514350" marR="0" lvl="0" indent="-514350" algn="l" rtl="0">
              <a:lnSpc>
                <a:spcPct val="90000"/>
              </a:lnSpc>
              <a:spcBef>
                <a:spcPts val="100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Shortcodes will not work.</a:t>
            </a:r>
            <a:endParaRPr>
              <a:solidFill>
                <a:srgbClr val="000000"/>
              </a:solidFill>
            </a:endParaRPr>
          </a:p>
          <a:p>
            <a:pPr marL="514350" marR="0" lvl="0" indent="-514350" algn="l" rtl="0">
              <a:lnSpc>
                <a:spcPct val="90000"/>
              </a:lnSpc>
              <a:spcBef>
                <a:spcPts val="100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You need to change your theme.</a:t>
            </a:r>
            <a:endParaRPr>
              <a:solidFill>
                <a:srgbClr val="000000"/>
              </a:solidFill>
            </a:endParaRPr>
          </a:p>
          <a:p>
            <a:pPr marL="514350" marR="0" lvl="0" indent="-514350" algn="l" rtl="0">
              <a:lnSpc>
                <a:spcPct val="90000"/>
              </a:lnSpc>
              <a:spcBef>
                <a:spcPts val="100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Gutenberg is a page builder. </a:t>
            </a:r>
            <a:endParaRPr>
              <a:solidFill>
                <a:srgbClr val="000000"/>
              </a:solidFill>
            </a:endParaRPr>
          </a:p>
          <a:p>
            <a:pPr marL="514350" marR="0" lvl="0" indent="-514350" algn="l" rtl="0">
              <a:lnSpc>
                <a:spcPct val="90000"/>
              </a:lnSpc>
              <a:spcBef>
                <a:spcPts val="100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Gutenberg is switching away from React. </a:t>
            </a:r>
            <a:endParaRPr>
              <a:solidFill>
                <a:srgbClr val="000000"/>
              </a:solidFill>
            </a:endParaRPr>
          </a:p>
          <a:p>
            <a:pPr marL="514350" marR="0" lvl="0" indent="-514350" algn="l" rtl="0">
              <a:lnSpc>
                <a:spcPct val="90000"/>
              </a:lnSpc>
              <a:spcBef>
                <a:spcPts val="1000"/>
              </a:spcBef>
              <a:spcAft>
                <a:spcPts val="210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You have to build blocks in React.</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28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28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28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2800"/>
                                        <p:tgtEl>
                                          <p:spTgt spid="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xEl>
                                              <p:pRg st="4" end="4"/>
                                            </p:txEl>
                                          </p:spTgt>
                                        </p:tgtEl>
                                        <p:attrNameLst>
                                          <p:attrName>style.visibility</p:attrName>
                                        </p:attrNameLst>
                                      </p:cBhvr>
                                      <p:to>
                                        <p:strVal val="visible"/>
                                      </p:to>
                                    </p:set>
                                    <p:animEffect transition="in" filter="fade">
                                      <p:cBhvr>
                                        <p:cTn id="27" dur="2800"/>
                                        <p:tgtEl>
                                          <p:spTgt spid="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xEl>
                                              <p:pRg st="5" end="5"/>
                                            </p:txEl>
                                          </p:spTgt>
                                        </p:tgtEl>
                                        <p:attrNameLst>
                                          <p:attrName>style.visibility</p:attrName>
                                        </p:attrNameLst>
                                      </p:cBhvr>
                                      <p:to>
                                        <p:strVal val="visible"/>
                                      </p:to>
                                    </p:set>
                                    <p:animEffect transition="in" filter="fade">
                                      <p:cBhvr>
                                        <p:cTn id="32" dur="2800"/>
                                        <p:tgtEl>
                                          <p:spTgt spid="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1">
                                            <p:txEl>
                                              <p:pRg st="6" end="6"/>
                                            </p:txEl>
                                          </p:spTgt>
                                        </p:tgtEl>
                                        <p:attrNameLst>
                                          <p:attrName>style.visibility</p:attrName>
                                        </p:attrNameLst>
                                      </p:cBhvr>
                                      <p:to>
                                        <p:strVal val="visible"/>
                                      </p:to>
                                    </p:set>
                                    <p:animEffect transition="in" filter="fade">
                                      <p:cBhvr>
                                        <p:cTn id="37" dur="2800"/>
                                        <p:tgtEl>
                                          <p:spTgt spid="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1">
                                            <p:txEl>
                                              <p:pRg st="7" end="7"/>
                                            </p:txEl>
                                          </p:spTgt>
                                        </p:tgtEl>
                                        <p:attrNameLst>
                                          <p:attrName>style.visibility</p:attrName>
                                        </p:attrNameLst>
                                      </p:cBhvr>
                                      <p:to>
                                        <p:strVal val="visible"/>
                                      </p:to>
                                    </p:set>
                                    <p:animEffect transition="in" filter="fade">
                                      <p:cBhvr>
                                        <p:cTn id="42" dur="2800"/>
                                        <p:tgtEl>
                                          <p:spTgt spid="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rgbClr val="434343"/>
                </a:solidFill>
                <a:latin typeface="Calibri"/>
                <a:ea typeface="Calibri"/>
                <a:cs typeface="Calibri"/>
                <a:sym typeface="Calibri"/>
              </a:rPr>
              <a:t>Pros</a:t>
            </a:r>
            <a:endParaRPr sz="4400" b="0" i="0" u="none" strike="noStrike" cap="none">
              <a:solidFill>
                <a:srgbClr val="434343"/>
              </a:solidFill>
              <a:latin typeface="Calibri"/>
              <a:ea typeface="Calibri"/>
              <a:cs typeface="Calibri"/>
              <a:sym typeface="Calibri"/>
            </a:endParaRPr>
          </a:p>
        </p:txBody>
      </p:sp>
      <p:sp>
        <p:nvSpPr>
          <p:cNvPr id="178" name="Shape 178"/>
          <p:cNvSpPr txBox="1">
            <a:spLocks noGrp="1"/>
          </p:cNvSpPr>
          <p:nvPr>
            <p:ph type="body" idx="1"/>
          </p:nvPr>
        </p:nvSpPr>
        <p:spPr>
          <a:xfrm>
            <a:off x="567325" y="1813325"/>
            <a:ext cx="70905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Doesn’t mess up your posts as bad if you want to deactivate the Gutenberg Experience. </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You can easily move up and down the blocks</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Works good on a mobile device.</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Live HTML Block. </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Drag and Drop Images.</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Slash Autocomplete.</a:t>
            </a:r>
            <a:endParaRPr>
              <a:solidFill>
                <a:srgbClr val="000000"/>
              </a:solidFill>
            </a:endParaRPr>
          </a:p>
          <a:p>
            <a:pPr marL="228600" marR="0" lvl="0" indent="-228600" algn="l" rtl="0">
              <a:lnSpc>
                <a:spcPct val="90000"/>
              </a:lnSpc>
              <a:spcBef>
                <a:spcPts val="1000"/>
              </a:spcBef>
              <a:spcAft>
                <a:spcPts val="210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Pasting Content</a:t>
            </a:r>
            <a:endParaRPr sz="2800" b="0" i="0" u="none" strike="noStrike" cap="none">
              <a:solidFill>
                <a:srgbClr val="000000"/>
              </a:solidFill>
              <a:latin typeface="Calibri"/>
              <a:ea typeface="Calibri"/>
              <a:cs typeface="Calibri"/>
              <a:sym typeface="Calibri"/>
            </a:endParaRPr>
          </a:p>
        </p:txBody>
      </p:sp>
      <p:pic>
        <p:nvPicPr>
          <p:cNvPr id="179" name="Shape 179" descr="Working with Gutenberg blocks"/>
          <p:cNvPicPr preferRelativeResize="0"/>
          <p:nvPr/>
        </p:nvPicPr>
        <p:blipFill rotWithShape="1">
          <a:blip r:embed="rId3">
            <a:alphaModFix/>
          </a:blip>
          <a:srcRect/>
          <a:stretch/>
        </p:blipFill>
        <p:spPr>
          <a:xfrm>
            <a:off x="7042675" y="3333526"/>
            <a:ext cx="5013875" cy="283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10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1000"/>
                                        <p:tgtEl>
                                          <p:spTgt spid="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Effect transition="in" filter="fade">
                                      <p:cBhvr>
                                        <p:cTn id="27" dur="1000"/>
                                        <p:tgtEl>
                                          <p:spTgt spid="1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5" end="5"/>
                                            </p:txEl>
                                          </p:spTgt>
                                        </p:tgtEl>
                                        <p:attrNameLst>
                                          <p:attrName>style.visibility</p:attrName>
                                        </p:attrNameLst>
                                      </p:cBhvr>
                                      <p:to>
                                        <p:strVal val="visible"/>
                                      </p:to>
                                    </p:set>
                                    <p:animEffect transition="in" filter="fade">
                                      <p:cBhvr>
                                        <p:cTn id="32" dur="1000"/>
                                        <p:tgtEl>
                                          <p:spTgt spid="1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
                                            <p:txEl>
                                              <p:pRg st="6" end="6"/>
                                            </p:txEl>
                                          </p:spTgt>
                                        </p:tgtEl>
                                        <p:attrNameLst>
                                          <p:attrName>style.visibility</p:attrName>
                                        </p:attrNameLst>
                                      </p:cBhvr>
                                      <p:to>
                                        <p:strVal val="visible"/>
                                      </p:to>
                                    </p:set>
                                    <p:animEffect transition="in" filter="fade">
                                      <p:cBhvr>
                                        <p:cTn id="37" dur="1000"/>
                                        <p:tgtEl>
                                          <p:spTgt spid="1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 calcmode="lin" valueType="num">
                                      <p:cBhvr additive="base">
                                        <p:cTn id="42" dur="150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rgbClr val="000000"/>
                </a:solidFill>
                <a:latin typeface="Calibri"/>
                <a:ea typeface="Calibri"/>
                <a:cs typeface="Calibri"/>
                <a:sym typeface="Calibri"/>
              </a:rPr>
              <a:t>Cons</a:t>
            </a:r>
            <a:endParaRPr sz="4400" b="0" i="0" u="none" strike="noStrike" cap="none">
              <a:solidFill>
                <a:srgbClr val="000000"/>
              </a:solidFill>
              <a:latin typeface="Calibri"/>
              <a:ea typeface="Calibri"/>
              <a:cs typeface="Calibri"/>
              <a:sym typeface="Calibri"/>
            </a:endParaRPr>
          </a:p>
        </p:txBody>
      </p:sp>
      <p:sp>
        <p:nvSpPr>
          <p:cNvPr id="186" name="Shape 1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Missing Markdown support</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Doesn’t support responsive columns yet.</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Backwards compatibility.  </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Accessibility</a:t>
            </a:r>
            <a:endParaRPr>
              <a:solidFill>
                <a:srgbClr val="000000"/>
              </a:solidFill>
            </a:endParaRPr>
          </a:p>
          <a:p>
            <a:pPr marL="228600" marR="0" lvl="0" indent="-50800" algn="l" rtl="0">
              <a:lnSpc>
                <a:spcPct val="90000"/>
              </a:lnSpc>
              <a:spcBef>
                <a:spcPts val="1000"/>
              </a:spcBef>
              <a:spcAft>
                <a:spcPts val="210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000"/>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000"/>
                                        <p:tgtEl>
                                          <p:spTgt spid="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Planning for the Release</a:t>
            </a:r>
            <a:endParaRPr sz="44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Try the Gutenberg Plugin.</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Your existing pages and posts.</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Check this list: </a:t>
            </a:r>
            <a:r>
              <a:rPr lang="en-US" sz="2800" b="1" i="0" u="none" strike="noStrike" cap="none">
                <a:solidFill>
                  <a:srgbClr val="000000"/>
                </a:solidFill>
                <a:latin typeface="Calibri"/>
                <a:ea typeface="Calibri"/>
                <a:cs typeface="Calibri"/>
                <a:sym typeface="Calibri"/>
              </a:rPr>
              <a:t>https://plugincompat.danielbachhuber.com</a:t>
            </a:r>
            <a:r>
              <a:rPr lang="en-US" sz="2800" b="0" i="0" u="none" strike="noStrike" cap="none">
                <a:solidFill>
                  <a:srgbClr val="000000"/>
                </a:solidFill>
                <a:latin typeface="Calibri"/>
                <a:ea typeface="Calibri"/>
                <a:cs typeface="Calibri"/>
                <a:sym typeface="Calibri"/>
              </a:rPr>
              <a:t>/</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Inform your clients about the upcoming changes. </a:t>
            </a:r>
            <a:endParaRPr>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Training </a:t>
            </a:r>
            <a:endParaRPr>
              <a:solidFill>
                <a:srgbClr val="000000"/>
              </a:solidFil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rgbClr val="2E75B5"/>
              </a:buClr>
              <a:buSzPts val="4400"/>
              <a:buFont typeface="Arial"/>
              <a:buNone/>
            </a:pPr>
            <a:r>
              <a:rPr lang="en-US" sz="4400" b="1" i="0" u="none" strike="noStrike" cap="none">
                <a:solidFill>
                  <a:srgbClr val="2E75B5"/>
                </a:solidFill>
                <a:latin typeface="Calibri"/>
                <a:ea typeface="Calibri"/>
                <a:cs typeface="Calibri"/>
                <a:sym typeface="Calibri"/>
              </a:rPr>
              <a:t>Remember the Ribbon Bar!!</a:t>
            </a:r>
            <a:endParaRPr/>
          </a:p>
          <a:p>
            <a:pPr marL="228600" marR="0" lvl="0" indent="-50800" algn="l" rtl="0">
              <a:lnSpc>
                <a:spcPct val="90000"/>
              </a:lnSpc>
              <a:spcBef>
                <a:spcPts val="1000"/>
              </a:spcBef>
              <a:spcAft>
                <a:spcPts val="210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3">
                                            <p:txEl>
                                              <p:pRg st="0" end="0"/>
                                            </p:txEl>
                                          </p:spTgt>
                                        </p:tgtEl>
                                        <p:attrNameLst>
                                          <p:attrName>style.visibility</p:attrName>
                                        </p:attrNameLst>
                                      </p:cBhvr>
                                      <p:to>
                                        <p:strVal val="visible"/>
                                      </p:to>
                                    </p:set>
                                    <p:animEffect transition="in" filter="fade">
                                      <p:cBhvr>
                                        <p:cTn id="39" dur="1000"/>
                                        <p:tgtEl>
                                          <p:spTgt spid="19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3">
                                            <p:txEl>
                                              <p:pRg st="1" end="1"/>
                                            </p:txEl>
                                          </p:spTgt>
                                        </p:tgtEl>
                                        <p:attrNameLst>
                                          <p:attrName>style.visibility</p:attrName>
                                        </p:attrNameLst>
                                      </p:cBhvr>
                                      <p:to>
                                        <p:strVal val="visible"/>
                                      </p:to>
                                    </p:set>
                                    <p:animEffect transition="in" filter="fade">
                                      <p:cBhvr>
                                        <p:cTn id="44" dur="1000"/>
                                        <p:tgtEl>
                                          <p:spTgt spid="19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3">
                                            <p:txEl>
                                              <p:pRg st="2" end="2"/>
                                            </p:txEl>
                                          </p:spTgt>
                                        </p:tgtEl>
                                        <p:attrNameLst>
                                          <p:attrName>style.visibility</p:attrName>
                                        </p:attrNameLst>
                                      </p:cBhvr>
                                      <p:to>
                                        <p:strVal val="visible"/>
                                      </p:to>
                                    </p:set>
                                    <p:animEffect transition="in" filter="fade">
                                      <p:cBhvr>
                                        <p:cTn id="49" dur="1000"/>
                                        <p:tgtEl>
                                          <p:spTgt spid="19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3">
                                            <p:txEl>
                                              <p:pRg st="3" end="3"/>
                                            </p:txEl>
                                          </p:spTgt>
                                        </p:tgtEl>
                                        <p:attrNameLst>
                                          <p:attrName>style.visibility</p:attrName>
                                        </p:attrNameLst>
                                      </p:cBhvr>
                                      <p:to>
                                        <p:strVal val="visible"/>
                                      </p:to>
                                    </p:set>
                                    <p:animEffect transition="in" filter="fade">
                                      <p:cBhvr>
                                        <p:cTn id="54" dur="1000"/>
                                        <p:tgtEl>
                                          <p:spTgt spid="193">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3">
                                            <p:txEl>
                                              <p:pRg st="4" end="4"/>
                                            </p:txEl>
                                          </p:spTgt>
                                        </p:tgtEl>
                                        <p:attrNameLst>
                                          <p:attrName>style.visibility</p:attrName>
                                        </p:attrNameLst>
                                      </p:cBhvr>
                                      <p:to>
                                        <p:strVal val="visible"/>
                                      </p:to>
                                    </p:set>
                                    <p:animEffect transition="in" filter="fade">
                                      <p:cBhvr>
                                        <p:cTn id="59" dur="1000"/>
                                        <p:tgtEl>
                                          <p:spTgt spid="19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93">
                                            <p:txEl>
                                              <p:pRg st="5" end="5"/>
                                            </p:txEl>
                                          </p:spTgt>
                                        </p:tgtEl>
                                        <p:attrNameLst>
                                          <p:attrName>style.visibility</p:attrName>
                                        </p:attrNameLst>
                                      </p:cBhvr>
                                      <p:to>
                                        <p:strVal val="visible"/>
                                      </p:to>
                                    </p:set>
                                    <p:animEffect transition="in" filter="fade">
                                      <p:cBhvr>
                                        <p:cTn id="64" dur="1000"/>
                                        <p:tgtEl>
                                          <p:spTgt spid="19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93">
                                            <p:txEl>
                                              <p:pRg st="6" end="6"/>
                                            </p:txEl>
                                          </p:spTgt>
                                        </p:tgtEl>
                                        <p:attrNameLst>
                                          <p:attrName>style.visibility</p:attrName>
                                        </p:attrNameLst>
                                      </p:cBhvr>
                                      <p:to>
                                        <p:strVal val="visible"/>
                                      </p:to>
                                    </p:set>
                                    <p:animEffect transition="in" filter="fade">
                                      <p:cBhvr>
                                        <p:cTn id="69" dur="1000"/>
                                        <p:tgtEl>
                                          <p:spTgt spid="19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93">
                                            <p:txEl>
                                              <p:pRg st="7" end="7"/>
                                            </p:txEl>
                                          </p:spTgt>
                                        </p:tgtEl>
                                        <p:attrNameLst>
                                          <p:attrName>style.visibility</p:attrName>
                                        </p:attrNameLst>
                                      </p:cBhvr>
                                      <p:to>
                                        <p:strVal val="visible"/>
                                      </p:to>
                                    </p:set>
                                    <p:animEffect transition="in" filter="fade">
                                      <p:cBhvr>
                                        <p:cTn id="74" dur="1000"/>
                                        <p:tgtEl>
                                          <p:spTgt spid="1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Custom</PresentationFormat>
  <Paragraphs>113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Limelight</vt:lpstr>
      <vt:lpstr>Nunito</vt:lpstr>
      <vt:lpstr>Shift</vt:lpstr>
      <vt:lpstr>PowerPoint Presentation</vt:lpstr>
      <vt:lpstr>WARNING: Disclaimer Ahead </vt:lpstr>
      <vt:lpstr>PowerPoint Presentation</vt:lpstr>
      <vt:lpstr>What Problem is Being Solved</vt:lpstr>
      <vt:lpstr>Compare The New with the Old</vt:lpstr>
      <vt:lpstr>8 Myths About Gutenberg</vt:lpstr>
      <vt:lpstr>Pros</vt:lpstr>
      <vt:lpstr>Cons</vt:lpstr>
      <vt:lpstr>Planning for the Release</vt:lpstr>
      <vt:lpstr>Best Practices</vt:lpstr>
      <vt:lpstr>Contact Me with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Rebecca</cp:lastModifiedBy>
  <cp:revision>1</cp:revision>
  <dcterms:modified xsi:type="dcterms:W3CDTF">2018-06-12T16:14:57Z</dcterms:modified>
</cp:coreProperties>
</file>